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2"/>
  </p:notesMasterIdLst>
  <p:handoutMasterIdLst>
    <p:handoutMasterId r:id="rId33"/>
  </p:handoutMasterIdLst>
  <p:sldIdLst>
    <p:sldId id="387" r:id="rId2"/>
    <p:sldId id="326" r:id="rId3"/>
    <p:sldId id="388" r:id="rId4"/>
    <p:sldId id="354" r:id="rId5"/>
    <p:sldId id="376" r:id="rId6"/>
    <p:sldId id="353" r:id="rId7"/>
    <p:sldId id="332" r:id="rId8"/>
    <p:sldId id="355" r:id="rId9"/>
    <p:sldId id="356" r:id="rId10"/>
    <p:sldId id="389" r:id="rId11"/>
    <p:sldId id="407" r:id="rId12"/>
    <p:sldId id="390" r:id="rId13"/>
    <p:sldId id="391" r:id="rId14"/>
    <p:sldId id="392" r:id="rId15"/>
    <p:sldId id="393" r:id="rId16"/>
    <p:sldId id="394" r:id="rId17"/>
    <p:sldId id="395" r:id="rId18"/>
    <p:sldId id="408" r:id="rId19"/>
    <p:sldId id="409" r:id="rId20"/>
    <p:sldId id="396" r:id="rId21"/>
    <p:sldId id="397" r:id="rId22"/>
    <p:sldId id="398" r:id="rId23"/>
    <p:sldId id="399" r:id="rId24"/>
    <p:sldId id="410" r:id="rId25"/>
    <p:sldId id="400" r:id="rId26"/>
    <p:sldId id="401" r:id="rId27"/>
    <p:sldId id="402" r:id="rId28"/>
    <p:sldId id="403" r:id="rId29"/>
    <p:sldId id="404" r:id="rId30"/>
    <p:sldId id="406" r:id="rId31"/>
  </p:sldIdLst>
  <p:sldSz cx="9144000" cy="6858000" type="screen4x3"/>
  <p:notesSz cx="7077075" cy="9393238"/>
  <p:defaultTextStyle>
    <a:defPPr>
      <a:defRPr lang="en-US"/>
    </a:defPPr>
    <a:lvl1pPr algn="l" rtl="0" eaLnBrk="0" fontAlgn="base" hangingPunct="0">
      <a:spcBef>
        <a:spcPct val="0"/>
      </a:spcBef>
      <a:spcAft>
        <a:spcPct val="0"/>
      </a:spcAft>
      <a:defRPr sz="2400" kern="1200">
        <a:solidFill>
          <a:schemeClr val="tx1"/>
        </a:solidFill>
        <a:latin typeface="Times" pitchFamily="-28"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Times" pitchFamily="-28"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Times" pitchFamily="-28"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Times" pitchFamily="-28"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Times" pitchFamily="-28" charset="0"/>
        <a:ea typeface="ＭＳ Ｐゴシック" pitchFamily="-28" charset="-128"/>
        <a:cs typeface="+mn-cs"/>
      </a:defRPr>
    </a:lvl5pPr>
    <a:lvl6pPr marL="2286000" algn="l" defTabSz="914400" rtl="0" eaLnBrk="1" latinLnBrk="0" hangingPunct="1">
      <a:defRPr sz="2400" kern="1200">
        <a:solidFill>
          <a:schemeClr val="tx1"/>
        </a:solidFill>
        <a:latin typeface="Times" pitchFamily="-28" charset="0"/>
        <a:ea typeface="ＭＳ Ｐゴシック" pitchFamily="-28" charset="-128"/>
        <a:cs typeface="+mn-cs"/>
      </a:defRPr>
    </a:lvl6pPr>
    <a:lvl7pPr marL="2743200" algn="l" defTabSz="914400" rtl="0" eaLnBrk="1" latinLnBrk="0" hangingPunct="1">
      <a:defRPr sz="2400" kern="1200">
        <a:solidFill>
          <a:schemeClr val="tx1"/>
        </a:solidFill>
        <a:latin typeface="Times" pitchFamily="-28" charset="0"/>
        <a:ea typeface="ＭＳ Ｐゴシック" pitchFamily="-28" charset="-128"/>
        <a:cs typeface="+mn-cs"/>
      </a:defRPr>
    </a:lvl7pPr>
    <a:lvl8pPr marL="3200400" algn="l" defTabSz="914400" rtl="0" eaLnBrk="1" latinLnBrk="0" hangingPunct="1">
      <a:defRPr sz="2400" kern="1200">
        <a:solidFill>
          <a:schemeClr val="tx1"/>
        </a:solidFill>
        <a:latin typeface="Times" pitchFamily="-28" charset="0"/>
        <a:ea typeface="ＭＳ Ｐゴシック" pitchFamily="-28" charset="-128"/>
        <a:cs typeface="+mn-cs"/>
      </a:defRPr>
    </a:lvl8pPr>
    <a:lvl9pPr marL="3657600" algn="l" defTabSz="914400" rtl="0" eaLnBrk="1" latinLnBrk="0" hangingPunct="1">
      <a:defRPr sz="2400" kern="1200">
        <a:solidFill>
          <a:schemeClr val="tx1"/>
        </a:solidFill>
        <a:latin typeface="Times" pitchFamily="-28" charset="0"/>
        <a:ea typeface="ＭＳ Ｐゴシック" pitchFamily="-2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0"/>
  </p:normalViewPr>
  <p:slideViewPr>
    <p:cSldViewPr>
      <p:cViewPr>
        <p:scale>
          <a:sx n="66" d="100"/>
          <a:sy n="66" d="100"/>
        </p:scale>
        <p:origin x="-6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902" y="-78"/>
      </p:cViewPr>
      <p:guideLst>
        <p:guide orient="horz" pos="2959"/>
        <p:guide pos="2229"/>
      </p:guideLst>
    </p:cSldViewPr>
  </p:notesViewPr>
  <p:gridSpacing cx="1872691200" cy="1872691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662"/>
          </a:xfrm>
          <a:prstGeom prst="rect">
            <a:avLst/>
          </a:prstGeom>
        </p:spPr>
        <p:txBody>
          <a:bodyPr vert="horz" lIns="94110" tIns="47055" rIns="94110" bIns="47055"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662"/>
          </a:xfrm>
          <a:prstGeom prst="rect">
            <a:avLst/>
          </a:prstGeom>
        </p:spPr>
        <p:txBody>
          <a:bodyPr vert="horz" lIns="94110" tIns="47055" rIns="94110" bIns="47055" rtlCol="0"/>
          <a:lstStyle>
            <a:lvl1pPr algn="r">
              <a:defRPr sz="1200"/>
            </a:lvl1pPr>
          </a:lstStyle>
          <a:p>
            <a:fld id="{D778A80D-871A-44E6-9821-3903F4D45B84}" type="datetimeFigureOut">
              <a:rPr lang="en-US" smtClean="0"/>
              <a:pPr/>
              <a:t>3/30/2010</a:t>
            </a:fld>
            <a:endParaRPr lang="en-US"/>
          </a:p>
        </p:txBody>
      </p:sp>
      <p:sp>
        <p:nvSpPr>
          <p:cNvPr id="4" name="Footer Placeholder 3"/>
          <p:cNvSpPr>
            <a:spLocks noGrp="1"/>
          </p:cNvSpPr>
          <p:nvPr>
            <p:ph type="ftr" sz="quarter" idx="2"/>
          </p:nvPr>
        </p:nvSpPr>
        <p:spPr>
          <a:xfrm>
            <a:off x="0" y="8921946"/>
            <a:ext cx="3066733" cy="469662"/>
          </a:xfrm>
          <a:prstGeom prst="rect">
            <a:avLst/>
          </a:prstGeom>
        </p:spPr>
        <p:txBody>
          <a:bodyPr vert="horz" lIns="94110" tIns="47055" rIns="94110" bIns="47055"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921946"/>
            <a:ext cx="3066733" cy="469662"/>
          </a:xfrm>
          <a:prstGeom prst="rect">
            <a:avLst/>
          </a:prstGeom>
        </p:spPr>
        <p:txBody>
          <a:bodyPr vert="horz" lIns="94110" tIns="47055" rIns="94110" bIns="47055" rtlCol="0" anchor="b"/>
          <a:lstStyle>
            <a:lvl1pPr algn="r">
              <a:defRPr sz="1200"/>
            </a:lvl1pPr>
          </a:lstStyle>
          <a:p>
            <a:fld id="{337FB897-FB9B-49D2-964B-92EE3CFD64A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9662"/>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lvl1pPr>
              <a:defRPr sz="1200" smtClean="0">
                <a:latin typeface="Times" pitchFamily="17" charset="0"/>
                <a:ea typeface="ＭＳ Ｐゴシック" pitchFamily="17" charset="-128"/>
              </a:defRPr>
            </a:lvl1pPr>
          </a:lstStyle>
          <a:p>
            <a:pPr>
              <a:defRPr/>
            </a:pPr>
            <a:endParaRPr lang="en-US"/>
          </a:p>
        </p:txBody>
      </p:sp>
      <p:sp>
        <p:nvSpPr>
          <p:cNvPr id="3075" name="Rectangle 3"/>
          <p:cNvSpPr>
            <a:spLocks noGrp="1" noChangeArrowheads="1"/>
          </p:cNvSpPr>
          <p:nvPr>
            <p:ph type="dt" idx="1"/>
          </p:nvPr>
        </p:nvSpPr>
        <p:spPr bwMode="auto">
          <a:xfrm>
            <a:off x="4010342" y="0"/>
            <a:ext cx="3066733" cy="469662"/>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lvl1pPr algn="r">
              <a:defRPr sz="1200" smtClean="0">
                <a:latin typeface="Times" pitchFamily="17" charset="0"/>
                <a:ea typeface="ＭＳ Ｐゴシック" pitchFamily="17" charset="-128"/>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90625" y="704850"/>
            <a:ext cx="4695825" cy="35226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3610" y="4461788"/>
            <a:ext cx="5189855" cy="4226957"/>
          </a:xfrm>
          <a:prstGeom prst="rect">
            <a:avLst/>
          </a:prstGeom>
          <a:noFill/>
          <a:ln w="9525">
            <a:noFill/>
            <a:miter lim="800000"/>
            <a:headEnd/>
            <a:tailEnd/>
          </a:ln>
          <a:effectLst/>
        </p:spPr>
        <p:txBody>
          <a:bodyPr vert="horz" wrap="square" lIns="94110" tIns="47055" rIns="94110" bIns="470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923576"/>
            <a:ext cx="3066733" cy="469662"/>
          </a:xfrm>
          <a:prstGeom prst="rect">
            <a:avLst/>
          </a:prstGeom>
          <a:noFill/>
          <a:ln w="9525">
            <a:noFill/>
            <a:miter lim="800000"/>
            <a:headEnd/>
            <a:tailEnd/>
          </a:ln>
          <a:effectLst/>
        </p:spPr>
        <p:txBody>
          <a:bodyPr vert="horz" wrap="square" lIns="94110" tIns="47055" rIns="94110" bIns="47055" numCol="1" anchor="b" anchorCtr="0" compatLnSpc="1">
            <a:prstTxWarp prst="textNoShape">
              <a:avLst/>
            </a:prstTxWarp>
          </a:bodyPr>
          <a:lstStyle>
            <a:lvl1pPr>
              <a:defRPr sz="1200" smtClean="0">
                <a:latin typeface="Times" pitchFamily="17" charset="0"/>
                <a:ea typeface="ＭＳ Ｐゴシック" pitchFamily="17" charset="-128"/>
              </a:defRPr>
            </a:lvl1pPr>
          </a:lstStyle>
          <a:p>
            <a:pPr>
              <a:defRPr/>
            </a:pPr>
            <a:endParaRPr lang="en-US"/>
          </a:p>
        </p:txBody>
      </p:sp>
      <p:sp>
        <p:nvSpPr>
          <p:cNvPr id="3079" name="Rectangle 7"/>
          <p:cNvSpPr>
            <a:spLocks noGrp="1" noChangeArrowheads="1"/>
          </p:cNvSpPr>
          <p:nvPr>
            <p:ph type="sldNum" sz="quarter" idx="5"/>
          </p:nvPr>
        </p:nvSpPr>
        <p:spPr bwMode="auto">
          <a:xfrm>
            <a:off x="4010342" y="8923576"/>
            <a:ext cx="3066733" cy="469662"/>
          </a:xfrm>
          <a:prstGeom prst="rect">
            <a:avLst/>
          </a:prstGeom>
          <a:noFill/>
          <a:ln w="9525">
            <a:noFill/>
            <a:miter lim="800000"/>
            <a:headEnd/>
            <a:tailEnd/>
          </a:ln>
          <a:effectLst/>
        </p:spPr>
        <p:txBody>
          <a:bodyPr vert="horz" wrap="square" lIns="94110" tIns="47055" rIns="94110" bIns="47055" numCol="1" anchor="b" anchorCtr="0" compatLnSpc="1">
            <a:prstTxWarp prst="textNoShape">
              <a:avLst/>
            </a:prstTxWarp>
          </a:bodyPr>
          <a:lstStyle>
            <a:lvl1pPr algn="r">
              <a:defRPr sz="1200" smtClean="0">
                <a:latin typeface="Times" pitchFamily="17" charset="0"/>
                <a:ea typeface="ＭＳ Ｐゴシック" pitchFamily="17" charset="-128"/>
              </a:defRPr>
            </a:lvl1pPr>
          </a:lstStyle>
          <a:p>
            <a:pPr>
              <a:defRPr/>
            </a:pPr>
            <a:fld id="{160A2111-F7B2-4A7F-92E0-F80D409945E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28" charset="0"/>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Times" pitchFamily="-28"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Times" pitchFamily="-28"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Times" pitchFamily="-28"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Times" pitchFamily="-28" charset="0"/>
        <a:ea typeface="ＭＳ Ｐゴシック"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088EEE69-AD35-4132-BFE0-93559187312E}" type="slidenum">
              <a:rPr lang="en-US" smtClean="0">
                <a:latin typeface="Times"/>
                <a:ea typeface="ＭＳ Ｐゴシック"/>
                <a:cs typeface="ＭＳ Ｐゴシック"/>
              </a:rPr>
              <a:pPr/>
              <a:t>2</a:t>
            </a:fld>
            <a:endParaRPr lang="en-US" smtClean="0">
              <a:latin typeface="Times"/>
              <a:ea typeface="ＭＳ Ｐゴシック"/>
              <a:cs typeface="ＭＳ Ｐゴシック"/>
            </a:endParaRPr>
          </a:p>
        </p:txBody>
      </p:sp>
      <p:sp>
        <p:nvSpPr>
          <p:cNvPr id="61442" name="Rectangle 7"/>
          <p:cNvSpPr txBox="1">
            <a:spLocks noGrp="1" noChangeArrowheads="1"/>
          </p:cNvSpPr>
          <p:nvPr/>
        </p:nvSpPr>
        <p:spPr bwMode="auto">
          <a:xfrm>
            <a:off x="4010342" y="8923576"/>
            <a:ext cx="3066733" cy="469662"/>
          </a:xfrm>
          <a:prstGeom prst="rect">
            <a:avLst/>
          </a:prstGeom>
          <a:noFill/>
          <a:ln w="9525">
            <a:noFill/>
            <a:miter lim="800000"/>
            <a:headEnd/>
            <a:tailEnd/>
          </a:ln>
        </p:spPr>
        <p:txBody>
          <a:bodyPr lIns="94110" tIns="47055" rIns="94110" bIns="47055" anchor="b"/>
          <a:lstStyle/>
          <a:p>
            <a:pPr algn="r" eaLnBrk="0" hangingPunct="0"/>
            <a:fld id="{19A99C02-A7BB-4352-A4FA-54428D139D7F}" type="slidenum">
              <a:rPr lang="en-US" sz="1200"/>
              <a:pPr algn="r" eaLnBrk="0" hangingPunct="0"/>
              <a:t>2</a:t>
            </a:fld>
            <a:endParaRPr 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mtClean="0">
                <a:latin typeface="TimesNewRomanPSMT"/>
                <a:ea typeface="ＭＳ Ｐゴシック"/>
                <a:cs typeface="ＭＳ Ｐゴシック"/>
              </a:rPr>
              <a:t>Jacobson focuses on four ways to approach the Bible in study.  These approaches are not the only ways to study the Bible, but they encompass key categories of study that, when used together, help us experience the Bible in a multi-dimensional way.  Three of the four approaches we share with other Christians, while the fourth approach (Lutheran Theological Reading) is the unique and helpful “spin” we bring to reading and interpreting Scripture.</a:t>
            </a:r>
          </a:p>
          <a:p>
            <a:endParaRPr lang="en-US" smtClean="0">
              <a:latin typeface="TimesNewRomanPSMT"/>
              <a:ea typeface="ＭＳ Ｐゴシック"/>
              <a:cs typeface="ＭＳ Ｐゴシック"/>
            </a:endParaRPr>
          </a:p>
          <a:p>
            <a:r>
              <a:rPr lang="en-US" smtClean="0">
                <a:latin typeface="TimesNewRomanPSMT"/>
                <a:ea typeface="ＭＳ Ｐゴシック"/>
                <a:cs typeface="ＭＳ Ｐゴシック"/>
              </a:rPr>
              <a:t>These four approaches are used in each of the four Bible studies in the final section of the book, and they will be used as an integrated approach to Bible study in other Book of Faith Bible studies yet to come.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p:spPr>
        <p:txBody>
          <a:bodyPr/>
          <a:lstStyle/>
          <a:p>
            <a:fld id="{E3B08ED9-B75A-47A7-9FE0-0F4B8DF9AE3A}" type="slidenum">
              <a:rPr lang="en-US" smtClean="0">
                <a:latin typeface="Times"/>
                <a:ea typeface="ＭＳ Ｐゴシック"/>
                <a:cs typeface="ＭＳ Ｐゴシック"/>
              </a:rPr>
              <a:pPr/>
              <a:t>10</a:t>
            </a:fld>
            <a:endParaRPr lang="en-US" dirty="0" smtClean="0">
              <a:latin typeface="Times"/>
              <a:ea typeface="ＭＳ Ｐゴシック"/>
              <a:cs typeface="ＭＳ Ｐゴシック"/>
            </a:endParaRPr>
          </a:p>
        </p:txBody>
      </p:sp>
      <p:sp>
        <p:nvSpPr>
          <p:cNvPr id="55298" name="Rectangle 7"/>
          <p:cNvSpPr txBox="1">
            <a:spLocks noGrp="1" noChangeArrowheads="1"/>
          </p:cNvSpPr>
          <p:nvPr/>
        </p:nvSpPr>
        <p:spPr bwMode="auto">
          <a:xfrm>
            <a:off x="4010342" y="8923576"/>
            <a:ext cx="3066733" cy="469662"/>
          </a:xfrm>
          <a:prstGeom prst="rect">
            <a:avLst/>
          </a:prstGeom>
          <a:noFill/>
          <a:ln w="9525">
            <a:noFill/>
            <a:miter lim="800000"/>
            <a:headEnd/>
            <a:tailEnd/>
          </a:ln>
        </p:spPr>
        <p:txBody>
          <a:bodyPr lIns="94110" tIns="47055" rIns="94110" bIns="47055" anchor="b"/>
          <a:lstStyle/>
          <a:p>
            <a:pPr algn="r" eaLnBrk="0" hangingPunct="0"/>
            <a:fld id="{CBDBF716-B9A0-4FF2-A58A-9DD3BFB6AD98}" type="slidenum">
              <a:rPr lang="en-US" sz="1200"/>
              <a:pPr algn="r" eaLnBrk="0" hangingPunct="0"/>
              <a:t>10</a:t>
            </a:fld>
            <a:endParaRPr lang="en-US" sz="1200"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en-US" dirty="0" smtClean="0">
              <a:latin typeface="TimesNewRomanPSMT"/>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500D5E6-79B2-4CDF-9391-848CF180BDB8}" type="slidenum">
              <a:rPr lang="en-US" smtClean="0"/>
              <a:pPr>
                <a:defRPr/>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FBE3F03B-8EC1-48CC-942B-01BD86B1B8AE}" type="slidenum">
              <a:rPr lang="en-US" smtClean="0">
                <a:latin typeface="Times"/>
                <a:ea typeface="ＭＳ Ｐゴシック"/>
                <a:cs typeface="ＭＳ Ｐゴシック"/>
              </a:rPr>
              <a:pPr/>
              <a:t>14</a:t>
            </a:fld>
            <a:endParaRPr lang="en-US" smtClean="0">
              <a:latin typeface="Times"/>
              <a:ea typeface="ＭＳ Ｐゴシック"/>
              <a:cs typeface="ＭＳ Ｐゴシック"/>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r>
              <a:rPr lang="en-US" b="1" dirty="0" smtClean="0">
                <a:latin typeface="TimesNewRomanPSMT"/>
                <a:ea typeface="ＭＳ Ｐゴシック"/>
                <a:cs typeface="ＭＳ Ｐゴシック"/>
              </a:rPr>
              <a:t>2.02b.</a:t>
            </a:r>
          </a:p>
          <a:p>
            <a:pPr eaLnBrk="1" hangingPunct="1"/>
            <a:r>
              <a:rPr lang="en-US" b="1" dirty="0" smtClean="0">
                <a:latin typeface="TimesNewRomanPSMT"/>
                <a:ea typeface="ＭＳ Ｐゴシック"/>
                <a:cs typeface="ＭＳ Ｐゴシック"/>
              </a:rPr>
              <a:t>The proclamation of God’s message to us as both Law and Gospel is the Word of God, revealing judgment and mercy through word and deed, beginning with the Word in creation, continuing in the history of Israel, and centering in all its fullness in the person and work of Jesus Christ.  </a:t>
            </a:r>
            <a:r>
              <a:rPr lang="en-US" dirty="0" smtClean="0">
                <a:latin typeface="TimesNewRomanPSMT"/>
                <a:ea typeface="ＭＳ Ｐゴシック"/>
                <a:cs typeface="ＭＳ Ｐゴシック"/>
              </a:rPr>
              <a:t>Lutherans also speak of the proclaimed or spoken Word (note the capital “W”).  This is the proclaimed message that convicts people of their sin and offers the hope of salvation. “Lutherans call this ‘the message of law and gospel” (Powell).  This message can be proclaimed in preaching, but it also can be spoken in conversation, shared in study, and expressed when we counsel and console one another.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B02D77D0-D02B-434F-BBDE-A4D512E61F06}" type="slidenum">
              <a:rPr lang="en-US" smtClean="0">
                <a:latin typeface="Times"/>
                <a:ea typeface="ＭＳ Ｐゴシック"/>
                <a:cs typeface="ＭＳ Ｐゴシック"/>
              </a:rPr>
              <a:pPr/>
              <a:t>17</a:t>
            </a:fld>
            <a:endParaRPr lang="en-US" smtClean="0">
              <a:latin typeface="Times"/>
              <a:ea typeface="ＭＳ Ｐゴシック"/>
              <a:cs typeface="ＭＳ Ｐゴシック"/>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r>
              <a:rPr lang="en-US" smtClean="0">
                <a:latin typeface="TimesNewRomanPSMT"/>
                <a:ea typeface="ＭＳ Ｐゴシック"/>
                <a:cs typeface="ＭＳ Ｐゴシック"/>
              </a:rPr>
              <a:t>Lutherans say that the Word of God speaks both law and gospel and that both must be held together for God’s Word to be fulfilled.     </a:t>
            </a:r>
          </a:p>
          <a:p>
            <a:pPr eaLnBrk="1" hangingPunct="1"/>
            <a:endParaRPr lang="en-US" smtClean="0">
              <a:latin typeface="TimesNewRomanPSMT"/>
              <a:ea typeface="ＭＳ Ｐゴシック"/>
              <a:cs typeface="ＭＳ Ｐゴシック"/>
            </a:endParaRPr>
          </a:p>
          <a:p>
            <a:pPr eaLnBrk="1" hangingPunct="1"/>
            <a:r>
              <a:rPr lang="en-US" smtClean="0">
                <a:latin typeface="TimesNewRomanPSMT"/>
                <a:ea typeface="ＭＳ Ｐゴシック"/>
                <a:cs typeface="ＭＳ Ｐゴシック"/>
              </a:rPr>
              <a:t>Lutherans talk a lot about </a:t>
            </a:r>
            <a:r>
              <a:rPr lang="en-US" i="1" smtClean="0">
                <a:latin typeface="TimesNewRomanPSMT"/>
                <a:ea typeface="ＭＳ Ｐゴシック"/>
                <a:cs typeface="ＭＳ Ｐゴシック"/>
              </a:rPr>
              <a:t>law</a:t>
            </a:r>
            <a:r>
              <a:rPr lang="en-US" smtClean="0">
                <a:latin typeface="TimesNewRomanPSMT"/>
                <a:ea typeface="ＭＳ Ｐゴシック"/>
                <a:cs typeface="ＭＳ Ｐゴシック"/>
              </a:rPr>
              <a:t> and </a:t>
            </a:r>
            <a:r>
              <a:rPr lang="en-US" i="1" smtClean="0">
                <a:latin typeface="TimesNewRomanPSMT"/>
                <a:ea typeface="ＭＳ Ｐゴシック"/>
                <a:cs typeface="ＭＳ Ｐゴシック"/>
              </a:rPr>
              <a:t>gospel,</a:t>
            </a:r>
            <a:r>
              <a:rPr lang="en-US" smtClean="0">
                <a:latin typeface="TimesNewRomanPSMT"/>
                <a:ea typeface="ＭＳ Ｐゴシック"/>
                <a:cs typeface="ＭＳ Ｐゴシック"/>
              </a:rPr>
              <a:t> and in a basic sense we are simply saying that the Bible speaks God’s word to us, and that this is always a word of judgment and salvation. It is a word that condemns us and redeems us. We are poor, human sinners, so God’s word always condemns us, but our God is a God of love and mercy, so God’s word always redeems us.  Another way of saying this is, God’s Word reveals our brokenness (that is the law) and it also forgives and heals our brokenness (that is the gospel).  [</a:t>
            </a:r>
            <a:r>
              <a:rPr lang="en-US" i="1" smtClean="0">
                <a:latin typeface="TimesNewRomanPSMT"/>
                <a:ea typeface="ＭＳ Ｐゴシック"/>
                <a:cs typeface="ＭＳ Ｐゴシック"/>
              </a:rPr>
              <a:t>Powell, p. 29]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B71F3A25-7AA7-4939-AEFE-2634317E8184}" type="slidenum">
              <a:rPr lang="en-US" smtClean="0">
                <a:latin typeface="Times"/>
                <a:ea typeface="ＭＳ Ｐゴシック"/>
                <a:cs typeface="ＭＳ Ｐゴシック"/>
              </a:rPr>
              <a:pPr/>
              <a:t>21</a:t>
            </a:fld>
            <a:endParaRPr lang="en-US" smtClean="0">
              <a:latin typeface="Times"/>
              <a:ea typeface="ＭＳ Ｐゴシック"/>
              <a:cs typeface="ＭＳ Ｐゴシック"/>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r>
              <a:rPr lang="en-US" smtClean="0">
                <a:latin typeface="TimesNewRomanPSMT"/>
                <a:ea typeface="ＭＳ Ｐゴシック"/>
                <a:cs typeface="ＭＳ Ｐゴシック"/>
              </a:rPr>
              <a:t>When we Lutherans say the Bible is the Word of God we mean, above all, that the Bible is the book that reveals Jesus Christ to us.  And by that we mean the whole Bible - not just the Gospels or the New Testament.    </a:t>
            </a:r>
          </a:p>
          <a:p>
            <a:pPr eaLnBrk="1" hangingPunct="1"/>
            <a:endParaRPr lang="en-US" smtClean="0">
              <a:latin typeface="TimesNewRomanPSMT"/>
              <a:ea typeface="ＭＳ Ｐゴシック"/>
              <a:cs typeface="ＭＳ Ｐゴシック"/>
            </a:endParaRPr>
          </a:p>
          <a:p>
            <a:pPr eaLnBrk="1" hangingPunct="1"/>
            <a:r>
              <a:rPr lang="en-US" smtClean="0">
                <a:latin typeface="TimesNewRomanPSMT"/>
                <a:ea typeface="ＭＳ Ｐゴシック"/>
                <a:cs typeface="ＭＳ Ｐゴシック"/>
              </a:rPr>
              <a:t>The Jesus we know and love is the Messiah of Israel, so the Scriptures of Israel - the Old Testament - also reveal him to us. . . . Everything in the Bible points us toward Christ and helps us to know Christ and to love Christ and to have a relationship with Christ, who is risen from the dead.    </a:t>
            </a:r>
          </a:p>
          <a:p>
            <a:pPr eaLnBrk="1" hangingPunct="1"/>
            <a:endParaRPr lang="en-US" smtClean="0">
              <a:latin typeface="TimesNewRomanPSMT"/>
              <a:ea typeface="ＭＳ Ｐゴシック"/>
              <a:cs typeface="ＭＳ Ｐゴシック"/>
            </a:endParaRPr>
          </a:p>
          <a:p>
            <a:pPr eaLnBrk="1" hangingPunct="1"/>
            <a:r>
              <a:rPr lang="en-US" smtClean="0">
                <a:latin typeface="TimesNewRomanPSMT"/>
                <a:ea typeface="ＭＳ Ｐゴシック"/>
                <a:cs typeface="ＭＳ Ｐゴシック"/>
              </a:rPr>
              <a:t>Martin Luther used to say the Bible is like the manger that held the Christ child.  In many Christmas scenes, we see people kneeling before the manger to worship, but they are not worshiping the manger. They are worshiping the Christ child who is in the manger. So, also, we do not worship the Bible. We worship the Christ who is found in the Bible.    </a:t>
            </a:r>
          </a:p>
          <a:p>
            <a:pPr eaLnBrk="1" hangingPunct="1"/>
            <a:r>
              <a:rPr lang="en-US" smtClean="0">
                <a:latin typeface="TimesNewRomanPSMT"/>
                <a:ea typeface="ＭＳ Ｐゴシック"/>
                <a:cs typeface="ＭＳ Ｐゴシック"/>
              </a:rPr>
              <a:t>Mark Powell puts it this way: “</a:t>
            </a:r>
            <a:r>
              <a:rPr lang="en-US" i="1" smtClean="0">
                <a:latin typeface="TimesNewRomanPSMT"/>
                <a:ea typeface="ＭＳ Ｐゴシック"/>
                <a:cs typeface="ＭＳ Ｐゴシック"/>
              </a:rPr>
              <a:t>Lutherans are Jesus people, and they understand the Bible to be a Jesus book.</a:t>
            </a:r>
            <a:r>
              <a:rPr lang="en-US" smtClean="0">
                <a:latin typeface="TimesNewRomanPSMT"/>
                <a:ea typeface="ＭＳ Ｐゴシック"/>
                <a:cs typeface="ＭＳ Ｐゴシック"/>
              </a:rPr>
              <a:t>”   [Powell, pp. 31-32]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8F1795DF-0AB5-45F7-84A8-3EF8E2BD4AB5}" type="slidenum">
              <a:rPr lang="en-US" smtClean="0">
                <a:latin typeface="Times"/>
                <a:ea typeface="ＭＳ Ｐゴシック"/>
                <a:cs typeface="ＭＳ Ｐゴシック"/>
              </a:rPr>
              <a:pPr/>
              <a:t>23</a:t>
            </a:fld>
            <a:endParaRPr lang="en-US" smtClean="0">
              <a:latin typeface="Times"/>
              <a:ea typeface="ＭＳ Ｐゴシック"/>
              <a:cs typeface="ＭＳ Ｐゴシック"/>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r>
              <a:rPr lang="en-US" smtClean="0">
                <a:latin typeface="TimesNewRomanPSMT"/>
                <a:ea typeface="ＭＳ Ｐゴシック"/>
                <a:cs typeface="ＭＳ Ｐゴシック"/>
              </a:rPr>
              <a:t>Lutherans believe that difficult passages of Scripture are to be interpreted in light of those passages that are more readily understandable, and that all of Scripture is to be interpreted in light of the Bible’s central themes and motifs.    </a:t>
            </a:r>
          </a:p>
          <a:p>
            <a:pPr eaLnBrk="1" hangingPunct="1"/>
            <a:endParaRPr lang="en-US" smtClean="0">
              <a:latin typeface="TimesNewRomanPSMT"/>
              <a:ea typeface="ＭＳ Ｐゴシック"/>
              <a:cs typeface="ＭＳ Ｐゴシック"/>
            </a:endParaRPr>
          </a:p>
          <a:p>
            <a:pPr eaLnBrk="1" hangingPunct="1"/>
            <a:r>
              <a:rPr lang="en-US" smtClean="0">
                <a:latin typeface="TimesNewRomanPSMT"/>
                <a:ea typeface="ＭＳ Ｐゴシック"/>
                <a:cs typeface="ＭＳ Ｐゴシック"/>
              </a:rPr>
              <a:t>We often try to reconcile what is said in one part of Scripture with what is said in other parts of Scripture, sometimes recognizing that there is tension between texts that seem to say different things. We try to be faithful to the entire Bible rather than just picking some parts and leaving others alone.    </a:t>
            </a:r>
          </a:p>
          <a:p>
            <a:pPr eaLnBrk="1" hangingPunct="1"/>
            <a:endParaRPr lang="en-US" smtClean="0">
              <a:latin typeface="TimesNewRomanPSMT"/>
              <a:ea typeface="ＭＳ Ｐゴシック"/>
              <a:cs typeface="ＭＳ Ｐゴシック"/>
            </a:endParaRPr>
          </a:p>
          <a:p>
            <a:pPr eaLnBrk="1" hangingPunct="1"/>
            <a:r>
              <a:rPr lang="en-US" smtClean="0">
                <a:latin typeface="TimesNewRomanPSMT"/>
                <a:ea typeface="ＭＳ Ｐゴシック"/>
                <a:cs typeface="ＭＳ Ｐゴシック"/>
              </a:rPr>
              <a:t>In practice, interpreting Scripture in light of Scripture means that Lutherans must do some initial work at defining the teaching of “Scripture as a whole” so that they will be able to interpret individual passages in light of the broader themes and overall message.  When we do this, people who are not Lutheran often think that we are interpreting the Bible in light of our own theology.  We understand why they think that, but </a:t>
            </a:r>
            <a:r>
              <a:rPr lang="en-US" i="1" smtClean="0">
                <a:latin typeface="TimesNewRomanPSMT"/>
                <a:ea typeface="ＭＳ Ｐゴシック"/>
                <a:cs typeface="ＭＳ Ｐゴシック"/>
              </a:rPr>
              <a:t>we</a:t>
            </a:r>
            <a:r>
              <a:rPr lang="en-US" smtClean="0">
                <a:latin typeface="TimesNewRomanPSMT"/>
                <a:ea typeface="ＭＳ Ｐゴシック"/>
                <a:cs typeface="ＭＳ Ｐゴシック"/>
              </a:rPr>
              <a:t> think that we are interpreting scripture (individual passages) in light of Scripture (the Bible as a whole). [Powell, pp. 33-35]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4010342" y="8923576"/>
            <a:ext cx="3066733" cy="469662"/>
          </a:xfrm>
          <a:prstGeom prst="rect">
            <a:avLst/>
          </a:prstGeom>
          <a:noFill/>
          <a:ln w="9525">
            <a:noFill/>
            <a:miter lim="800000"/>
            <a:headEnd/>
            <a:tailEnd/>
          </a:ln>
        </p:spPr>
        <p:txBody>
          <a:bodyPr lIns="94110" tIns="47055" rIns="94110" bIns="47055" anchor="b"/>
          <a:lstStyle/>
          <a:p>
            <a:pPr algn="r"/>
            <a:fld id="{DCE55139-C983-424C-84B9-396C90DFD5EF}" type="slidenum">
              <a:rPr lang="en-US" sz="1200"/>
              <a:pPr algn="r"/>
              <a:t>27</a:t>
            </a:fld>
            <a:endParaRPr lang="en-US" sz="1200"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latin typeface="TimesNewRomanPSMT" charset="0"/>
              </a:rPr>
              <a:t>Lutherans say that the interpretation of Scripture is a public act rather than a private one. Through the Bible, God speaks to Israel and to the church. God does not speak directly or privately to individuals. What God says to Israel and to the church may have specific application for individual lives, but the meaning of  Scripture for individuals is to be in harmony with its universal meaning for the community of faith.  </a:t>
            </a:r>
          </a:p>
          <a:p>
            <a:pPr eaLnBrk="1" hangingPunct="1"/>
            <a:endParaRPr lang="en-US" smtClean="0">
              <a:latin typeface="TimesNewRomanPSMT" charset="0"/>
            </a:endParaRPr>
          </a:p>
          <a:p>
            <a:pPr eaLnBrk="1" hangingPunct="1"/>
            <a:r>
              <a:rPr lang="en-US" smtClean="0">
                <a:latin typeface="TimesNewRomanPSMT" charset="0"/>
              </a:rPr>
              <a:t>This principle is often difficult for some people to grasp.  We </a:t>
            </a:r>
            <a:r>
              <a:rPr lang="en-US" i="1" smtClean="0">
                <a:latin typeface="TimesNewRomanPSMT" charset="0"/>
              </a:rPr>
              <a:t>do</a:t>
            </a:r>
            <a:r>
              <a:rPr lang="en-US" smtClean="0">
                <a:latin typeface="TimesNewRomanPSMT" charset="0"/>
              </a:rPr>
              <a:t> encourage personal and private Bible reading, and we do believe that the Bible speaks to people as a living Word with relevance to their individual lives.  But Lutherans do not believe that this just happens automatically in a magical sort of way.  People do not just open their Bibles to find private messages from God, words that would apply to them in a way that they would probably never apply to anyone else.   [Powell, pp. 41-42] The humorous example in this slide is about the guy who read Isaiah 55:12 and decided it meant he was to date a girl named Joy.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ABF5C-E288-4159-AED1-1695DD42601B}" type="slidenum">
              <a:rPr lang="en-US"/>
              <a:pPr>
                <a:defRPr/>
              </a:pPr>
              <a:t>‹#›</a:t>
            </a:fld>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442BD4-1A6F-483B-8A15-44A8B453AF96}" type="slidenum">
              <a:rPr lang="en-US"/>
              <a:pPr>
                <a:defRPr/>
              </a:pPr>
              <a:t>‹#›</a:t>
            </a:fld>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619629-4A5E-4D8F-97CA-8328E1CCF790}"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98084C-4C93-49DA-83CD-28CBC0825CD1}" type="slidenum">
              <a:rPr lang="en-US"/>
              <a:pPr>
                <a:defRPr/>
              </a:pPr>
              <a:t>‹#›</a:t>
            </a:fld>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949954-2224-4F5B-AE38-82280F0174BE}" type="slidenum">
              <a:rPr lang="en-US"/>
              <a:pPr>
                <a:defRPr/>
              </a:pPr>
              <a:t>‹#›</a:t>
            </a:fld>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4CD676-19D3-415F-9904-941B2BF1DB82}" type="slidenum">
              <a:rPr lang="en-US"/>
              <a:pPr>
                <a:defRPr/>
              </a:pPr>
              <a:t>‹#›</a:t>
            </a:fld>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055FEE-7C2E-449C-B899-916A912A8E1E}" type="slidenum">
              <a:rPr lang="en-US"/>
              <a:pPr>
                <a:defRPr/>
              </a:pPr>
              <a:t>‹#›</a:t>
            </a:fld>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E249C2-B745-4F12-BB8D-0197542F8124}" type="slidenum">
              <a:rPr lang="en-US"/>
              <a:pPr>
                <a:defRPr/>
              </a:pPr>
              <a:t>‹#›</a:t>
            </a:fld>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D69B9D-3485-42F0-8D92-3BCCF94E0702}" type="slidenum">
              <a:rPr lang="en-US"/>
              <a:pPr>
                <a:defRPr/>
              </a:pPr>
              <a:t>‹#›</a:t>
            </a:fld>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056F05-544B-4FF7-8764-2BC1B2217FFD}" type="slidenum">
              <a:rPr lang="en-US"/>
              <a:pPr>
                <a:defRPr/>
              </a:pPr>
              <a:t>‹#›</a:t>
            </a:fld>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05416D-26B9-4562-B08A-501C0C21CE3B}" type="slidenum">
              <a:rPr lang="en-US"/>
              <a:pPr>
                <a:defRPr/>
              </a:pPr>
              <a:t>‹#›</a:t>
            </a:fld>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pitchFamily="17" charset="0"/>
                <a:ea typeface="ＭＳ Ｐゴシック" pitchFamily="17"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pitchFamily="17" charset="0"/>
                <a:ea typeface="ＭＳ Ｐゴシック" pitchFamily="17"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pitchFamily="17" charset="0"/>
                <a:ea typeface="ＭＳ Ｐゴシック" pitchFamily="17" charset="-128"/>
              </a:defRPr>
            </a:lvl1pPr>
          </a:lstStyle>
          <a:p>
            <a:pPr>
              <a:defRPr/>
            </a:pPr>
            <a:fld id="{EBD0E860-18A5-4CB0-8B15-629C920D9B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rtl="0" eaLnBrk="0" fontAlgn="base" hangingPunct="0">
        <a:spcBef>
          <a:spcPct val="0"/>
        </a:spcBef>
        <a:spcAft>
          <a:spcPct val="0"/>
        </a:spcAft>
        <a:defRPr sz="4400">
          <a:solidFill>
            <a:schemeClr val="tx2"/>
          </a:solidFill>
          <a:latin typeface="+mj-lt"/>
          <a:ea typeface="ＭＳ Ｐゴシック" pitchFamily="-28" charset="-128"/>
          <a:cs typeface="ＭＳ Ｐゴシック" pitchFamily="-28" charset="-128"/>
        </a:defRPr>
      </a:lvl1pPr>
      <a:lvl2pPr algn="ctr" rtl="0" eaLnBrk="0" fontAlgn="base" hangingPunct="0">
        <a:spcBef>
          <a:spcPct val="0"/>
        </a:spcBef>
        <a:spcAft>
          <a:spcPct val="0"/>
        </a:spcAft>
        <a:defRPr sz="4400">
          <a:solidFill>
            <a:schemeClr val="tx2"/>
          </a:solidFill>
          <a:latin typeface="Times" pitchFamily="-28" charset="0"/>
          <a:ea typeface="ＭＳ Ｐゴシック" pitchFamily="-28" charset="-128"/>
          <a:cs typeface="ＭＳ Ｐゴシック" pitchFamily="-28" charset="-128"/>
        </a:defRPr>
      </a:lvl2pPr>
      <a:lvl3pPr algn="ctr" rtl="0" eaLnBrk="0" fontAlgn="base" hangingPunct="0">
        <a:spcBef>
          <a:spcPct val="0"/>
        </a:spcBef>
        <a:spcAft>
          <a:spcPct val="0"/>
        </a:spcAft>
        <a:defRPr sz="4400">
          <a:solidFill>
            <a:schemeClr val="tx2"/>
          </a:solidFill>
          <a:latin typeface="Times" pitchFamily="-28" charset="0"/>
          <a:ea typeface="ＭＳ Ｐゴシック" pitchFamily="-28" charset="-128"/>
          <a:cs typeface="ＭＳ Ｐゴシック" pitchFamily="-28" charset="-128"/>
        </a:defRPr>
      </a:lvl3pPr>
      <a:lvl4pPr algn="ctr" rtl="0" eaLnBrk="0" fontAlgn="base" hangingPunct="0">
        <a:spcBef>
          <a:spcPct val="0"/>
        </a:spcBef>
        <a:spcAft>
          <a:spcPct val="0"/>
        </a:spcAft>
        <a:defRPr sz="4400">
          <a:solidFill>
            <a:schemeClr val="tx2"/>
          </a:solidFill>
          <a:latin typeface="Times" pitchFamily="-28" charset="0"/>
          <a:ea typeface="ＭＳ Ｐゴシック" pitchFamily="-28" charset="-128"/>
          <a:cs typeface="ＭＳ Ｐゴシック" pitchFamily="-28" charset="-128"/>
        </a:defRPr>
      </a:lvl4pPr>
      <a:lvl5pPr algn="ctr" rtl="0" eaLnBrk="0" fontAlgn="base" hangingPunct="0">
        <a:spcBef>
          <a:spcPct val="0"/>
        </a:spcBef>
        <a:spcAft>
          <a:spcPct val="0"/>
        </a:spcAft>
        <a:defRPr sz="4400">
          <a:solidFill>
            <a:schemeClr val="tx2"/>
          </a:solidFill>
          <a:latin typeface="Times" pitchFamily="-28"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2"/>
          </a:solidFill>
          <a:latin typeface="Times" pitchFamily="-28" charset="0"/>
        </a:defRPr>
      </a:lvl6pPr>
      <a:lvl7pPr marL="914400" algn="ctr" rtl="0" fontAlgn="base">
        <a:spcBef>
          <a:spcPct val="0"/>
        </a:spcBef>
        <a:spcAft>
          <a:spcPct val="0"/>
        </a:spcAft>
        <a:defRPr sz="4400">
          <a:solidFill>
            <a:schemeClr val="tx2"/>
          </a:solidFill>
          <a:latin typeface="Times" pitchFamily="-28" charset="0"/>
        </a:defRPr>
      </a:lvl7pPr>
      <a:lvl8pPr marL="1371600" algn="ctr" rtl="0" fontAlgn="base">
        <a:spcBef>
          <a:spcPct val="0"/>
        </a:spcBef>
        <a:spcAft>
          <a:spcPct val="0"/>
        </a:spcAft>
        <a:defRPr sz="4400">
          <a:solidFill>
            <a:schemeClr val="tx2"/>
          </a:solidFill>
          <a:latin typeface="Times" pitchFamily="-28" charset="0"/>
        </a:defRPr>
      </a:lvl8pPr>
      <a:lvl9pPr marL="1828800" algn="ctr" rtl="0" fontAlgn="base">
        <a:spcBef>
          <a:spcPct val="0"/>
        </a:spcBef>
        <a:spcAft>
          <a:spcPct val="0"/>
        </a:spcAft>
        <a:defRPr sz="4400">
          <a:solidFill>
            <a:schemeClr val="tx2"/>
          </a:solidFill>
          <a:latin typeface="Times" pitchFamily="-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8" charset="-128"/>
          <a:cs typeface="ＭＳ Ｐゴシック" pitchFamily="-2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2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2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2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2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2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2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2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04766" y="1741488"/>
            <a:ext cx="5715000" cy="1143000"/>
          </a:xfrm>
        </p:spPr>
        <p:txBody>
          <a:bodyPr/>
          <a:lstStyle/>
          <a:p>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1025" name="Rectangle 1"/>
          <p:cNvSpPr>
            <a:spLocks noChangeArrowheads="1"/>
          </p:cNvSpPr>
          <p:nvPr/>
        </p:nvSpPr>
        <p:spPr bwMode="auto">
          <a:xfrm>
            <a:off x="4891308" y="2514582"/>
            <a:ext cx="3805850" cy="280076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4400" b="1" i="1" u="none" strike="noStrike" cap="none" normalizeH="0" baseline="0" dirty="0" smtClean="0">
                <a:ln>
                  <a:noFill/>
                </a:ln>
                <a:solidFill>
                  <a:srgbClr val="C00000"/>
                </a:solidFill>
                <a:effectLst/>
                <a:latin typeface="Times New Roman" pitchFamily="18" charset="0"/>
                <a:ea typeface="SimSun"/>
                <a:cs typeface="Times New Roman" pitchFamily="18" charset="0"/>
              </a:rPr>
              <a:t>An Interactive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zh-CN" sz="4400" b="1" i="1" dirty="0" smtClean="0">
                <a:solidFill>
                  <a:srgbClr val="C00000"/>
                </a:solidFill>
                <a:latin typeface="Times New Roman" pitchFamily="18" charset="0"/>
                <a:ea typeface="SimSun"/>
                <a:cs typeface="Times New Roman" pitchFamily="18" charset="0"/>
              </a:rPr>
              <a:t>Bible </a:t>
            </a:r>
            <a:r>
              <a:rPr kumimoji="0" lang="en-US" altLang="zh-CN" sz="4400" b="1" i="1" u="none" strike="noStrike" cap="none" normalizeH="0" baseline="0" dirty="0" smtClean="0">
                <a:ln>
                  <a:noFill/>
                </a:ln>
                <a:solidFill>
                  <a:srgbClr val="C00000"/>
                </a:solidFill>
                <a:effectLst/>
                <a:latin typeface="Times New Roman" pitchFamily="18" charset="0"/>
                <a:ea typeface="SimSun"/>
                <a:cs typeface="Times New Roman" pitchFamily="18" charset="0"/>
              </a:rPr>
              <a:t>Study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4400" b="1" i="1" u="none" strike="noStrike" cap="none" normalizeH="0" baseline="0" dirty="0" smtClean="0">
                <a:ln>
                  <a:noFill/>
                </a:ln>
                <a:solidFill>
                  <a:srgbClr val="C00000"/>
                </a:solidFill>
                <a:effectLst/>
                <a:latin typeface="Times New Roman" pitchFamily="18" charset="0"/>
                <a:ea typeface="SimSun"/>
                <a:cs typeface="Times New Roman" pitchFamily="18" charset="0"/>
              </a:rPr>
              <a:t>Of</a:t>
            </a:r>
            <a:r>
              <a:rPr kumimoji="0" lang="en-US" altLang="zh-CN" sz="4400" b="1" i="1" u="none" strike="noStrike" cap="none" normalizeH="0" dirty="0" smtClean="0">
                <a:ln>
                  <a:noFill/>
                </a:ln>
                <a:solidFill>
                  <a:srgbClr val="C00000"/>
                </a:solidFill>
                <a:effectLst/>
                <a:latin typeface="Times New Roman" pitchFamily="18" charset="0"/>
                <a:ea typeface="SimSun"/>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zh-CN" sz="4400" b="1" i="1" dirty="0" smtClean="0">
                <a:solidFill>
                  <a:srgbClr val="C00000"/>
                </a:solidFill>
                <a:latin typeface="Times New Roman" pitchFamily="18" charset="0"/>
                <a:ea typeface="SimSun"/>
                <a:cs typeface="Times New Roman" pitchFamily="18" charset="0"/>
              </a:rPr>
              <a:t>Luke</a:t>
            </a:r>
            <a:r>
              <a:rPr kumimoji="0" lang="en-US" altLang="zh-CN" sz="4400" b="1" i="1" u="none" strike="noStrike" cap="none" normalizeH="0" baseline="0" dirty="0" smtClean="0">
                <a:ln>
                  <a:noFill/>
                </a:ln>
                <a:solidFill>
                  <a:srgbClr val="C00000"/>
                </a:solidFill>
                <a:effectLst/>
                <a:latin typeface="Times New Roman" pitchFamily="18" charset="0"/>
                <a:ea typeface="SimSun"/>
                <a:cs typeface="Times New Roman" pitchFamily="18" charset="0"/>
              </a:rPr>
              <a:t> 24:13-35</a:t>
            </a:r>
            <a:endParaRPr kumimoji="0" lang="en-US" altLang="zh-CN" sz="4400" b="0" i="0" u="none" strike="noStrike" cap="none" normalizeH="0" baseline="0" dirty="0" smtClean="0">
              <a:ln>
                <a:noFill/>
              </a:ln>
              <a:solidFill>
                <a:srgbClr val="C00000"/>
              </a:solidFill>
              <a:effectLst/>
              <a:latin typeface="Arial" pitchFamily="34" charset="0"/>
            </a:endParaRPr>
          </a:p>
        </p:txBody>
      </p:sp>
      <p:pic>
        <p:nvPicPr>
          <p:cNvPr id="11" name="Picture 10" descr="emmaus 3.jpg"/>
          <p:cNvPicPr>
            <a:picLocks noChangeAspect="1"/>
          </p:cNvPicPr>
          <p:nvPr/>
        </p:nvPicPr>
        <p:blipFill>
          <a:blip r:embed="rId2"/>
          <a:stretch>
            <a:fillRect/>
          </a:stretch>
        </p:blipFill>
        <p:spPr>
          <a:xfrm>
            <a:off x="29028" y="2253294"/>
            <a:ext cx="4572000" cy="4629150"/>
          </a:xfrm>
          <a:prstGeom prst="rect">
            <a:avLst/>
          </a:prstGeom>
        </p:spPr>
      </p:pic>
      <p:sp>
        <p:nvSpPr>
          <p:cNvPr id="6" name="TextBox 5"/>
          <p:cNvSpPr txBox="1"/>
          <p:nvPr/>
        </p:nvSpPr>
        <p:spPr>
          <a:xfrm>
            <a:off x="-22060" y="250326"/>
            <a:ext cx="9282156" cy="1754326"/>
          </a:xfrm>
          <a:prstGeom prst="rect">
            <a:avLst/>
          </a:prstGeom>
          <a:noFill/>
        </p:spPr>
        <p:txBody>
          <a:bodyPr wrap="none" rtlCol="0">
            <a:spAutoFit/>
          </a:bodyPr>
          <a:lstStyle/>
          <a:p>
            <a:pPr algn="ctr"/>
            <a:r>
              <a:rPr lang="en-US" sz="3600" b="1" dirty="0" smtClean="0"/>
              <a:t>Teaching and Learning the Bible With Adults:</a:t>
            </a:r>
            <a:br>
              <a:rPr lang="en-US" sz="3600" b="1" dirty="0" smtClean="0"/>
            </a:br>
            <a:r>
              <a:rPr lang="en-US" sz="3600" b="1" dirty="0" smtClean="0"/>
              <a:t>(Lutheran) Theological  Reading</a:t>
            </a:r>
          </a:p>
          <a:p>
            <a:pPr algn="ctr"/>
            <a:r>
              <a:rPr lang="en-US" sz="3600" b="1" dirty="0" smtClean="0"/>
              <a:t>Diane Jacobson -- Tuesday, March 30, 2010</a:t>
            </a:r>
            <a:endParaRPr lang="en-US" sz="3600" b="1"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92.png"/>
          <p:cNvPicPr>
            <a:picLocks noChangeAspect="1"/>
          </p:cNvPicPr>
          <p:nvPr/>
        </p:nvPicPr>
        <p:blipFill>
          <a:blip r:embed="rId3" cstate="print"/>
          <a:srcRect/>
          <a:stretch>
            <a:fillRect/>
          </a:stretch>
        </p:blipFill>
        <p:spPr bwMode="auto">
          <a:xfrm>
            <a:off x="0" y="3660"/>
            <a:ext cx="9144000" cy="6854825"/>
          </a:xfrm>
          <a:prstGeom prst="rect">
            <a:avLst/>
          </a:prstGeom>
          <a:noFill/>
          <a:ln w="9525">
            <a:noFill/>
            <a:miter lim="800000"/>
            <a:headEnd/>
            <a:tailEnd/>
          </a:ln>
        </p:spPr>
      </p:pic>
      <p:sp>
        <p:nvSpPr>
          <p:cNvPr id="3" name="TextBox 2"/>
          <p:cNvSpPr txBox="1"/>
          <p:nvPr/>
        </p:nvSpPr>
        <p:spPr>
          <a:xfrm>
            <a:off x="127692" y="5881938"/>
            <a:ext cx="8637301" cy="830997"/>
          </a:xfrm>
          <a:prstGeom prst="rect">
            <a:avLst/>
          </a:prstGeom>
          <a:noFill/>
        </p:spPr>
        <p:txBody>
          <a:bodyPr wrap="none" rtlCol="0">
            <a:spAutoFit/>
          </a:bodyPr>
          <a:lstStyle/>
          <a:p>
            <a:pPr eaLnBrk="0" hangingPunct="0"/>
            <a:r>
              <a:rPr lang="en-US" sz="4800" b="1" dirty="0" smtClean="0">
                <a:solidFill>
                  <a:schemeClr val="tx2"/>
                </a:solidFill>
              </a:rPr>
              <a:t>Lutheran Insights about the Bible</a:t>
            </a:r>
            <a:endParaRPr lang="en-US" sz="4800" b="1" dirty="0">
              <a:solidFill>
                <a:schemeClr val="tx2"/>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of_video_opening"/>
          <p:cNvPicPr>
            <a:picLocks noChangeAspect="1" noChangeArrowheads="1"/>
          </p:cNvPicPr>
          <p:nvPr/>
        </p:nvPicPr>
        <p:blipFill>
          <a:blip r:embed="rId2" cstate="print"/>
          <a:srcRect/>
          <a:stretch>
            <a:fillRect/>
          </a:stretch>
        </p:blipFill>
        <p:spPr bwMode="auto">
          <a:xfrm>
            <a:off x="68675" y="1612488"/>
            <a:ext cx="3749675" cy="5181600"/>
          </a:xfrm>
          <a:prstGeom prst="rect">
            <a:avLst/>
          </a:prstGeom>
          <a:noFill/>
          <a:ln w="9525">
            <a:noFill/>
            <a:miter lim="800000"/>
            <a:headEnd/>
            <a:tailEnd/>
          </a:ln>
        </p:spPr>
      </p:pic>
      <p:sp>
        <p:nvSpPr>
          <p:cNvPr id="135170" name="Text Box 2"/>
          <p:cNvSpPr txBox="1">
            <a:spLocks noChangeArrowheads="1"/>
          </p:cNvSpPr>
          <p:nvPr/>
        </p:nvSpPr>
        <p:spPr bwMode="auto">
          <a:xfrm>
            <a:off x="748331" y="399335"/>
            <a:ext cx="8324908" cy="1261884"/>
          </a:xfrm>
          <a:prstGeom prst="rect">
            <a:avLst/>
          </a:prstGeom>
          <a:noFill/>
          <a:ln w="9525">
            <a:noFill/>
            <a:miter lim="800000"/>
            <a:headEnd/>
            <a:tailEnd/>
          </a:ln>
          <a:effectLst/>
        </p:spPr>
        <p:txBody>
          <a:bodyPr wrap="none">
            <a:spAutoFit/>
          </a:bodyPr>
          <a:lstStyle/>
          <a:p>
            <a:pPr algn="ctr"/>
            <a:r>
              <a:rPr lang="en-US" sz="4000" b="1" dirty="0" smtClean="0"/>
              <a:t>We Read Scripture</a:t>
            </a:r>
            <a:endParaRPr lang="en-US" sz="4000" b="1" dirty="0"/>
          </a:p>
          <a:p>
            <a:pPr algn="ctr"/>
            <a:r>
              <a:rPr lang="en-US" sz="3600" b="1" i="1" dirty="0" smtClean="0"/>
              <a:t>prayerfully</a:t>
            </a:r>
            <a:r>
              <a:rPr lang="en-US" sz="3600" b="1" i="1" dirty="0"/>
              <a:t>, humbly, </a:t>
            </a:r>
            <a:r>
              <a:rPr lang="en-US" sz="3600" b="1" i="1" dirty="0" smtClean="0"/>
              <a:t>mindfully, expectantly</a:t>
            </a:r>
            <a:endParaRPr lang="en-US" sz="3600" b="1" i="1" dirty="0"/>
          </a:p>
        </p:txBody>
      </p:sp>
      <p:sp>
        <p:nvSpPr>
          <p:cNvPr id="135171" name="Rectangle 3"/>
          <p:cNvSpPr>
            <a:spLocks noChangeArrowheads="1"/>
          </p:cNvSpPr>
          <p:nvPr/>
        </p:nvSpPr>
        <p:spPr bwMode="auto">
          <a:xfrm>
            <a:off x="228600" y="4632325"/>
            <a:ext cx="184150" cy="457200"/>
          </a:xfrm>
          <a:prstGeom prst="rect">
            <a:avLst/>
          </a:prstGeom>
          <a:noFill/>
          <a:ln w="9525">
            <a:noFill/>
            <a:miter lim="800000"/>
            <a:headEnd/>
            <a:tailEnd/>
          </a:ln>
          <a:effectLst/>
        </p:spPr>
        <p:txBody>
          <a:bodyPr wrap="none" anchor="ctr">
            <a:spAutoFit/>
          </a:bodyPr>
          <a:lstStyle/>
          <a:p>
            <a:endParaRPr lang="en-US" sz="2400"/>
          </a:p>
        </p:txBody>
      </p:sp>
      <p:sp>
        <p:nvSpPr>
          <p:cNvPr id="135178" name="Rectangle 10"/>
          <p:cNvSpPr>
            <a:spLocks noChangeArrowheads="1"/>
          </p:cNvSpPr>
          <p:nvPr/>
        </p:nvSpPr>
        <p:spPr bwMode="auto">
          <a:xfrm>
            <a:off x="1341120" y="2038350"/>
            <a:ext cx="7543800" cy="3908762"/>
          </a:xfrm>
          <a:prstGeom prst="rect">
            <a:avLst/>
          </a:prstGeom>
          <a:noFill/>
          <a:ln w="9525">
            <a:noFill/>
            <a:miter lim="800000"/>
            <a:headEnd/>
            <a:tailEnd/>
          </a:ln>
          <a:effectLst/>
        </p:spPr>
        <p:txBody>
          <a:bodyPr wrap="square" anchor="ctr">
            <a:spAutoFit/>
          </a:bodyPr>
          <a:lstStyle/>
          <a:p>
            <a:r>
              <a:rPr lang="en-US" sz="3200" i="1" dirty="0">
                <a:latin typeface="Times New Roman" pitchFamily="18" charset="0"/>
                <a:cs typeface="Times New Roman" pitchFamily="18" charset="0"/>
              </a:rPr>
              <a:t>“The Holy Scriptures require </a:t>
            </a:r>
            <a:br>
              <a:rPr lang="en-US" sz="3200" i="1" dirty="0">
                <a:latin typeface="Times New Roman" pitchFamily="18" charset="0"/>
                <a:cs typeface="Times New Roman" pitchFamily="18" charset="0"/>
              </a:rPr>
            </a:br>
            <a:r>
              <a:rPr lang="en-US" sz="3200" i="1" dirty="0">
                <a:latin typeface="Times New Roman" pitchFamily="18" charset="0"/>
                <a:cs typeface="Times New Roman" pitchFamily="18" charset="0"/>
              </a:rPr>
              <a:t>	a humble reader </a:t>
            </a:r>
          </a:p>
          <a:p>
            <a:r>
              <a:rPr lang="en-US" sz="3200" i="1" dirty="0">
                <a:latin typeface="Times New Roman" pitchFamily="18" charset="0"/>
                <a:cs typeface="Times New Roman" pitchFamily="18" charset="0"/>
              </a:rPr>
              <a:t>	who shows reverence and fear </a:t>
            </a:r>
            <a:br>
              <a:rPr lang="en-US" sz="3200" i="1" dirty="0">
                <a:latin typeface="Times New Roman" pitchFamily="18" charset="0"/>
                <a:cs typeface="Times New Roman" pitchFamily="18" charset="0"/>
              </a:rPr>
            </a:br>
            <a:r>
              <a:rPr lang="en-US" sz="3200" i="1" dirty="0">
                <a:latin typeface="Times New Roman" pitchFamily="18" charset="0"/>
                <a:cs typeface="Times New Roman" pitchFamily="18" charset="0"/>
              </a:rPr>
              <a:t>	toward the Word of God, </a:t>
            </a:r>
          </a:p>
          <a:p>
            <a:r>
              <a:rPr lang="en-US" sz="3200" i="1" dirty="0">
                <a:latin typeface="Times New Roman" pitchFamily="18" charset="0"/>
                <a:cs typeface="Times New Roman" pitchFamily="18" charset="0"/>
              </a:rPr>
              <a:t>	and constantly says, </a:t>
            </a:r>
          </a:p>
          <a:p>
            <a:r>
              <a:rPr lang="en-US" sz="3200" i="1" dirty="0">
                <a:latin typeface="Times New Roman" pitchFamily="18" charset="0"/>
                <a:cs typeface="Times New Roman" pitchFamily="18" charset="0"/>
              </a:rPr>
              <a:t>     ‘Teach me, teach me, teach me…. </a:t>
            </a:r>
          </a:p>
          <a:p>
            <a:r>
              <a:rPr lang="en-US" sz="3200" i="1" dirty="0">
                <a:latin typeface="Times New Roman" pitchFamily="18" charset="0"/>
                <a:cs typeface="Times New Roman" pitchFamily="18" charset="0"/>
              </a:rPr>
              <a:t>      The Spirit resists the proud.” </a:t>
            </a:r>
          </a:p>
          <a:p>
            <a:r>
              <a:rPr lang="en-US" sz="2000" dirty="0" smtClean="0"/>
              <a:t>                              </a:t>
            </a:r>
            <a:r>
              <a:rPr lang="en-US" sz="2400" dirty="0" smtClean="0"/>
              <a:t>(</a:t>
            </a:r>
            <a:r>
              <a:rPr lang="en-US" sz="2400" dirty="0"/>
              <a:t>Luther’s Works, vol.54, 379; Table Talk, 5017)</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bof_video_opening"/>
          <p:cNvPicPr>
            <a:picLocks noChangeAspect="1" noChangeArrowheads="1"/>
          </p:cNvPicPr>
          <p:nvPr/>
        </p:nvPicPr>
        <p:blipFill>
          <a:blip r:embed="rId3" cstate="print"/>
          <a:srcRect/>
          <a:stretch>
            <a:fillRect/>
          </a:stretch>
        </p:blipFill>
        <p:spPr bwMode="auto">
          <a:xfrm>
            <a:off x="157163" y="1524000"/>
            <a:ext cx="3749675" cy="5181600"/>
          </a:xfrm>
          <a:prstGeom prst="rect">
            <a:avLst/>
          </a:prstGeom>
          <a:noFill/>
          <a:ln w="9525">
            <a:noFill/>
            <a:miter lim="800000"/>
            <a:headEnd/>
            <a:tailEnd/>
          </a:ln>
        </p:spPr>
      </p:pic>
      <p:sp>
        <p:nvSpPr>
          <p:cNvPr id="32770" name="Rectangle 3"/>
          <p:cNvSpPr>
            <a:spLocks noGrp="1" noChangeArrowheads="1"/>
          </p:cNvSpPr>
          <p:nvPr>
            <p:ph type="title"/>
          </p:nvPr>
        </p:nvSpPr>
        <p:spPr>
          <a:xfrm>
            <a:off x="914400" y="-156030"/>
            <a:ext cx="7772400" cy="1828800"/>
          </a:xfrm>
        </p:spPr>
        <p:txBody>
          <a:bodyPr/>
          <a:lstStyle/>
          <a:p>
            <a:r>
              <a:rPr lang="en-US" sz="3200" b="1" dirty="0" smtClean="0">
                <a:solidFill>
                  <a:schemeClr val="tx1"/>
                </a:solidFill>
                <a:ea typeface="ＭＳ Ｐゴシック"/>
                <a:cs typeface="ＭＳ Ｐゴシック"/>
              </a:rPr>
              <a:t/>
            </a:r>
            <a:br>
              <a:rPr lang="en-US" sz="3200" b="1" dirty="0" smtClean="0">
                <a:solidFill>
                  <a:schemeClr val="tx1"/>
                </a:solidFill>
                <a:ea typeface="ＭＳ Ｐゴシック"/>
                <a:cs typeface="ＭＳ Ｐゴシック"/>
              </a:rPr>
            </a:br>
            <a:r>
              <a:rPr lang="en-US" sz="1000" b="1" dirty="0" smtClean="0">
                <a:solidFill>
                  <a:schemeClr val="tx1"/>
                </a:solidFill>
                <a:ea typeface="ＭＳ Ｐゴシック"/>
                <a:cs typeface="ＭＳ Ｐゴシック"/>
              </a:rPr>
              <a:t/>
            </a:r>
            <a:br>
              <a:rPr lang="en-US" sz="1000" b="1" dirty="0" smtClean="0">
                <a:solidFill>
                  <a:schemeClr val="tx1"/>
                </a:solidFill>
                <a:ea typeface="ＭＳ Ｐゴシック"/>
                <a:cs typeface="ＭＳ Ｐゴシック"/>
              </a:rPr>
            </a:br>
            <a:r>
              <a:rPr lang="en-US" sz="3200" b="1" i="1" dirty="0" smtClean="0">
                <a:solidFill>
                  <a:schemeClr val="tx1"/>
                </a:solidFill>
                <a:latin typeface="Arial Unicode MS" pitchFamily="34" charset="-128"/>
                <a:ea typeface="ＭＳ Ｐゴシック"/>
                <a:cs typeface="ＭＳ Ｐゴシック"/>
              </a:rPr>
              <a:t>From the </a:t>
            </a:r>
            <a:r>
              <a:rPr lang="en-US" sz="3200" b="1" i="1" dirty="0" err="1" smtClean="0">
                <a:solidFill>
                  <a:schemeClr val="tx1"/>
                </a:solidFill>
                <a:latin typeface="Arial Unicode MS" pitchFamily="34" charset="-128"/>
                <a:ea typeface="ＭＳ Ｐゴシック"/>
                <a:cs typeface="ＭＳ Ｐゴシック"/>
              </a:rPr>
              <a:t>ELCA</a:t>
            </a:r>
            <a:r>
              <a:rPr lang="en-US" sz="3200" b="1" i="1" dirty="0" smtClean="0">
                <a:solidFill>
                  <a:schemeClr val="tx1"/>
                </a:solidFill>
                <a:latin typeface="Arial Unicode MS" pitchFamily="34" charset="-128"/>
                <a:ea typeface="ＭＳ Ｐゴシック"/>
                <a:cs typeface="ＭＳ Ｐゴシック"/>
              </a:rPr>
              <a:t> Constitution</a:t>
            </a:r>
          </a:p>
        </p:txBody>
      </p:sp>
      <p:sp>
        <p:nvSpPr>
          <p:cNvPr id="32771" name="Rectangle 4"/>
          <p:cNvSpPr>
            <a:spLocks noGrp="1" noChangeArrowheads="1"/>
          </p:cNvSpPr>
          <p:nvPr>
            <p:ph type="body" idx="1"/>
          </p:nvPr>
        </p:nvSpPr>
        <p:spPr>
          <a:xfrm>
            <a:off x="914400" y="1600200"/>
            <a:ext cx="7772400" cy="4114800"/>
          </a:xfrm>
        </p:spPr>
        <p:txBody>
          <a:bodyPr>
            <a:normAutofit lnSpcReduction="10000"/>
          </a:bodyPr>
          <a:lstStyle/>
          <a:p>
            <a:pPr>
              <a:lnSpc>
                <a:spcPct val="80000"/>
              </a:lnSpc>
              <a:buFontTx/>
              <a:buNone/>
            </a:pPr>
            <a:r>
              <a:rPr lang="en-US" sz="1800" b="1" dirty="0" smtClean="0">
                <a:latin typeface="Arial Unicode MS" pitchFamily="34" charset="-128"/>
                <a:ea typeface="ＭＳ Ｐゴシック"/>
                <a:cs typeface="ＭＳ Ｐゴシック"/>
              </a:rPr>
              <a:t>2.02. This church confesses Jesus Christ as Lord and Savior and the Gospel as the power of God for the salvation of all who believe.</a:t>
            </a:r>
          </a:p>
          <a:p>
            <a:pPr>
              <a:lnSpc>
                <a:spcPct val="80000"/>
              </a:lnSpc>
              <a:buFontTx/>
              <a:buNone/>
            </a:pPr>
            <a:endParaRPr lang="en-US" sz="1800" b="1" dirty="0" smtClean="0">
              <a:latin typeface="Arial Unicode MS" pitchFamily="34" charset="-128"/>
              <a:ea typeface="ＭＳ Ｐゴシック"/>
              <a:cs typeface="ＭＳ Ｐゴシック"/>
            </a:endParaRPr>
          </a:p>
          <a:p>
            <a:pPr>
              <a:lnSpc>
                <a:spcPct val="80000"/>
              </a:lnSpc>
              <a:buFontTx/>
              <a:buNone/>
            </a:pPr>
            <a:r>
              <a:rPr lang="en-US" sz="1800" b="1" dirty="0" smtClean="0">
                <a:latin typeface="Arial Unicode MS" pitchFamily="34" charset="-128"/>
                <a:ea typeface="ＭＳ Ｐゴシック"/>
                <a:cs typeface="ＭＳ Ｐゴシック"/>
              </a:rPr>
              <a:t>a. 	</a:t>
            </a:r>
            <a:r>
              <a:rPr lang="en-US" sz="1800" b="1" i="1" u="sng" dirty="0" smtClean="0">
                <a:effectLst>
                  <a:outerShdw blurRad="38100" dist="38100" dir="2700000" algn="tl">
                    <a:srgbClr val="000000">
                      <a:alpha val="43137"/>
                    </a:srgbClr>
                  </a:outerShdw>
                </a:effectLst>
                <a:latin typeface="Arial Unicode MS" pitchFamily="34" charset="-128"/>
                <a:ea typeface="ＭＳ Ｐゴシック"/>
                <a:cs typeface="ＭＳ Ｐゴシック"/>
              </a:rPr>
              <a:t>Jesus Christ is the Word of God incarnate</a:t>
            </a:r>
            <a:r>
              <a:rPr lang="en-US" sz="1800" b="1" dirty="0" smtClean="0">
                <a:effectLst>
                  <a:outerShdw blurRad="38100" dist="38100" dir="2700000" algn="tl">
                    <a:srgbClr val="000000">
                      <a:alpha val="43137"/>
                    </a:srgbClr>
                  </a:outerShdw>
                </a:effectLst>
                <a:latin typeface="Arial Unicode MS" pitchFamily="34" charset="-128"/>
                <a:ea typeface="ＭＳ Ｐゴシック"/>
                <a:cs typeface="ＭＳ Ｐゴシック"/>
              </a:rPr>
              <a:t>, </a:t>
            </a:r>
            <a:r>
              <a:rPr lang="en-US" sz="1800" b="1" dirty="0" smtClean="0">
                <a:latin typeface="Arial Unicode MS" pitchFamily="34" charset="-128"/>
                <a:ea typeface="ＭＳ Ｐゴシック"/>
                <a:cs typeface="ＭＳ Ｐゴシック"/>
              </a:rPr>
              <a:t>through whom everything was made and through whose life, death, and resurrection God fashions a new creation.</a:t>
            </a:r>
          </a:p>
          <a:p>
            <a:pPr>
              <a:lnSpc>
                <a:spcPct val="80000"/>
              </a:lnSpc>
              <a:buFontTx/>
              <a:buNone/>
            </a:pPr>
            <a:endParaRPr lang="en-US" sz="1800" b="1" dirty="0" smtClean="0">
              <a:latin typeface="Arial Unicode MS" pitchFamily="34" charset="-128"/>
              <a:ea typeface="ＭＳ Ｐゴシック"/>
              <a:cs typeface="ＭＳ Ｐゴシック"/>
            </a:endParaRPr>
          </a:p>
          <a:p>
            <a:pPr>
              <a:lnSpc>
                <a:spcPct val="80000"/>
              </a:lnSpc>
              <a:buFontTx/>
              <a:buNone/>
            </a:pPr>
            <a:r>
              <a:rPr lang="en-US" sz="1800" b="1" dirty="0" smtClean="0">
                <a:latin typeface="Arial Unicode MS" pitchFamily="34" charset="-128"/>
                <a:ea typeface="ＭＳ Ｐゴシック"/>
                <a:cs typeface="ＭＳ Ｐゴシック"/>
              </a:rPr>
              <a:t>b. 	The </a:t>
            </a:r>
            <a:r>
              <a:rPr lang="en-US" sz="1800" b="1" i="1" u="sng" dirty="0" smtClean="0">
                <a:effectLst>
                  <a:outerShdw blurRad="38100" dist="38100" dir="2700000" algn="tl">
                    <a:srgbClr val="000000">
                      <a:alpha val="43137"/>
                    </a:srgbClr>
                  </a:outerShdw>
                </a:effectLst>
                <a:latin typeface="Arial Unicode MS" pitchFamily="34" charset="-128"/>
                <a:ea typeface="ＭＳ Ｐゴシック"/>
                <a:cs typeface="ＭＳ Ｐゴシック"/>
              </a:rPr>
              <a:t>proclamation of God’s message to us as both Law and Gospel is the Word of God, </a:t>
            </a:r>
            <a:r>
              <a:rPr lang="en-US" sz="1800" b="1" dirty="0" smtClean="0">
                <a:latin typeface="Arial Unicode MS" pitchFamily="34" charset="-128"/>
                <a:ea typeface="ＭＳ Ｐゴシック"/>
                <a:cs typeface="ＭＳ Ｐゴシック"/>
              </a:rPr>
              <a:t>revealing judgment and mercy through word and deed, beginning with the Word in creation, continuing in the history of Israel, and centering in all its fullness in the person and work of Jesus Christ.</a:t>
            </a:r>
          </a:p>
          <a:p>
            <a:pPr>
              <a:lnSpc>
                <a:spcPct val="80000"/>
              </a:lnSpc>
              <a:buFontTx/>
              <a:buNone/>
            </a:pPr>
            <a:endParaRPr lang="en-US" sz="1800" b="1" dirty="0" smtClean="0">
              <a:latin typeface="Arial Unicode MS" pitchFamily="34" charset="-128"/>
              <a:ea typeface="ＭＳ Ｐゴシック"/>
              <a:cs typeface="ＭＳ Ｐゴシック"/>
            </a:endParaRPr>
          </a:p>
          <a:p>
            <a:pPr>
              <a:lnSpc>
                <a:spcPct val="80000"/>
              </a:lnSpc>
              <a:buFontTx/>
              <a:buNone/>
            </a:pPr>
            <a:r>
              <a:rPr lang="en-US" sz="1800" b="1" dirty="0" smtClean="0">
                <a:latin typeface="Arial Unicode MS" pitchFamily="34" charset="-128"/>
                <a:ea typeface="ＭＳ Ｐゴシック"/>
                <a:cs typeface="ＭＳ Ｐゴシック"/>
              </a:rPr>
              <a:t>c. 	The </a:t>
            </a:r>
            <a:r>
              <a:rPr lang="en-US" sz="1800" b="1" i="1" u="sng" dirty="0" smtClean="0">
                <a:effectLst>
                  <a:outerShdw blurRad="38100" dist="38100" dir="2700000" algn="tl">
                    <a:srgbClr val="000000">
                      <a:alpha val="43137"/>
                    </a:srgbClr>
                  </a:outerShdw>
                </a:effectLst>
                <a:latin typeface="Arial Unicode MS" pitchFamily="34" charset="-128"/>
                <a:ea typeface="ＭＳ Ｐゴシック"/>
                <a:cs typeface="ＭＳ Ｐゴシック"/>
              </a:rPr>
              <a:t>canonical Scriptures of the Old and New Testaments are the written Word of God. </a:t>
            </a:r>
            <a:r>
              <a:rPr lang="en-US" sz="1800" b="1" dirty="0" smtClean="0">
                <a:latin typeface="Arial Unicode MS" pitchFamily="34" charset="-128"/>
                <a:ea typeface="ＭＳ Ｐゴシック"/>
                <a:cs typeface="ＭＳ Ｐゴシック"/>
              </a:rPr>
              <a:t>Inspired by God’s Spirit speaking through their authors, they record and announce God’s revelation centering in Jesus Christ. Through them God’s Spirit speaks to us to create and sustain Christian faith and fellowship for service in the world.</a:t>
            </a:r>
          </a:p>
          <a:p>
            <a:pPr>
              <a:lnSpc>
                <a:spcPct val="80000"/>
              </a:lnSpc>
              <a:buFontTx/>
              <a:buNone/>
            </a:pPr>
            <a:endParaRPr lang="en-US" sz="1800" b="1" dirty="0" smtClean="0">
              <a:latin typeface="Arial Unicode MS" pitchFamily="34" charset="-128"/>
              <a:ea typeface="ＭＳ Ｐゴシック"/>
              <a:cs typeface="ＭＳ Ｐゴシック"/>
            </a:endParaRPr>
          </a:p>
        </p:txBody>
      </p:sp>
      <p:sp>
        <p:nvSpPr>
          <p:cNvPr id="5" name="TextBox 4"/>
          <p:cNvSpPr txBox="1"/>
          <p:nvPr/>
        </p:nvSpPr>
        <p:spPr>
          <a:xfrm>
            <a:off x="-72516" y="148764"/>
            <a:ext cx="9279015" cy="707886"/>
          </a:xfrm>
          <a:prstGeom prst="rect">
            <a:avLst/>
          </a:prstGeom>
          <a:noFill/>
        </p:spPr>
        <p:txBody>
          <a:bodyPr wrap="none" rtlCol="0">
            <a:spAutoFit/>
          </a:bodyPr>
          <a:lstStyle/>
          <a:p>
            <a:r>
              <a:rPr lang="en-US" sz="4000" b="1" dirty="0" smtClean="0">
                <a:ea typeface="ＭＳ Ｐゴシック"/>
                <a:cs typeface="ＭＳ Ｐゴシック"/>
              </a:rPr>
              <a:t>A Three Fold </a:t>
            </a:r>
            <a:r>
              <a:rPr lang="en-US" sz="4000" b="1" dirty="0" smtClean="0">
                <a:latin typeface="Arial Unicode MS" pitchFamily="34" charset="-128"/>
                <a:ea typeface="ＭＳ Ｐゴシック"/>
                <a:cs typeface="ＭＳ Ｐゴシック"/>
              </a:rPr>
              <a:t>Understanding</a:t>
            </a:r>
            <a:r>
              <a:rPr lang="en-US" sz="4000" b="1" dirty="0" smtClean="0">
                <a:ea typeface="ＭＳ Ｐゴシック"/>
                <a:cs typeface="ＭＳ Ｐゴシック"/>
              </a:rPr>
              <a:t> of the Word</a:t>
            </a:r>
            <a:endParaRPr lang="en-US" sz="40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12" dur="500"/>
                                        <p:tgtEl>
                                          <p:spTgt spid="32771">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5" dur="500"/>
                                        <p:tgtEl>
                                          <p:spTgt spid="32771">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2771">
                                            <p:txEl>
                                              <p:pRg st="4" end="4"/>
                                            </p:txEl>
                                          </p:spTgt>
                                        </p:tgtEl>
                                        <p:attrNameLst>
                                          <p:attrName>style.visibility</p:attrName>
                                        </p:attrNameLst>
                                      </p:cBhvr>
                                      <p:to>
                                        <p:strVal val="visible"/>
                                      </p:to>
                                    </p:set>
                                    <p:animEffect transition="in" filter="blinds(horizontal)">
                                      <p:cBhvr>
                                        <p:cTn id="18" dur="500"/>
                                        <p:tgtEl>
                                          <p:spTgt spid="32771">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21" dur="500"/>
                                        <p:tgtEl>
                                          <p:spTgt spid="3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8.png"/>
          <p:cNvPicPr>
            <a:picLocks noChangeAspect="1"/>
          </p:cNvPicPr>
          <p:nvPr/>
        </p:nvPicPr>
        <p:blipFill>
          <a:blip r:embed="rId2"/>
          <a:srcRect/>
          <a:stretch>
            <a:fillRect/>
          </a:stretch>
        </p:blipFill>
        <p:spPr bwMode="auto">
          <a:xfrm>
            <a:off x="653184" y="235884"/>
            <a:ext cx="5232400" cy="1282700"/>
          </a:xfrm>
          <a:prstGeom prst="rect">
            <a:avLst/>
          </a:prstGeom>
          <a:noFill/>
          <a:ln w="9525">
            <a:noFill/>
            <a:miter lim="800000"/>
            <a:headEnd/>
            <a:tailEnd/>
          </a:ln>
        </p:spPr>
      </p:pic>
      <p:sp>
        <p:nvSpPr>
          <p:cNvPr id="5" name="TextBox 4"/>
          <p:cNvSpPr txBox="1"/>
          <p:nvPr/>
        </p:nvSpPr>
        <p:spPr>
          <a:xfrm>
            <a:off x="2365782" y="3080628"/>
            <a:ext cx="6715877" cy="461665"/>
          </a:xfrm>
          <a:prstGeom prst="rect">
            <a:avLst/>
          </a:prstGeom>
          <a:noFill/>
        </p:spPr>
        <p:txBody>
          <a:bodyPr wrap="none" rtlCol="0">
            <a:spAutoFit/>
          </a:bodyPr>
          <a:lstStyle/>
          <a:p>
            <a:r>
              <a:rPr lang="en-US" b="1" dirty="0" smtClean="0"/>
              <a:t>The Proclaimed Word is the Spoken Word of God</a:t>
            </a:r>
            <a:endParaRPr lang="en-US" b="1" dirty="0"/>
          </a:p>
        </p:txBody>
      </p:sp>
      <p:pic>
        <p:nvPicPr>
          <p:cNvPr id="7" name="Picture 6" descr="Picture 1.psd"/>
          <p:cNvPicPr>
            <a:picLocks noChangeAspect="1"/>
          </p:cNvPicPr>
          <p:nvPr/>
        </p:nvPicPr>
        <p:blipFill>
          <a:blip r:embed="rId3"/>
          <a:srcRect/>
          <a:stretch>
            <a:fillRect/>
          </a:stretch>
        </p:blipFill>
        <p:spPr bwMode="auto">
          <a:xfrm>
            <a:off x="148906" y="2086482"/>
            <a:ext cx="2159000" cy="2057400"/>
          </a:xfrm>
          <a:prstGeom prst="rect">
            <a:avLst/>
          </a:prstGeom>
          <a:noFill/>
          <a:ln w="9525">
            <a:noFill/>
            <a:miter lim="800000"/>
            <a:headEnd/>
            <a:tailEnd/>
          </a:ln>
        </p:spPr>
      </p:pic>
      <p:pic>
        <p:nvPicPr>
          <p:cNvPr id="8" name="Picture 7" descr="Picture 23.png"/>
          <p:cNvPicPr>
            <a:picLocks noChangeAspect="1"/>
          </p:cNvPicPr>
          <p:nvPr/>
        </p:nvPicPr>
        <p:blipFill>
          <a:blip r:embed="rId4"/>
          <a:srcRect/>
          <a:stretch>
            <a:fillRect/>
          </a:stretch>
        </p:blipFill>
        <p:spPr bwMode="auto">
          <a:xfrm>
            <a:off x="6547768" y="366576"/>
            <a:ext cx="2120900" cy="1981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icture 12.png"/>
          <p:cNvPicPr>
            <a:picLocks noChangeAspect="1"/>
          </p:cNvPicPr>
          <p:nvPr/>
        </p:nvPicPr>
        <p:blipFill>
          <a:blip r:embed="rId3" cstate="print"/>
          <a:srcRect/>
          <a:stretch>
            <a:fillRect/>
          </a:stretch>
        </p:blipFill>
        <p:spPr bwMode="auto">
          <a:xfrm>
            <a:off x="457200" y="2514600"/>
            <a:ext cx="8177213" cy="1358900"/>
          </a:xfrm>
          <a:prstGeom prst="rect">
            <a:avLst/>
          </a:prstGeom>
          <a:noFill/>
          <a:ln w="9525">
            <a:noFill/>
            <a:miter lim="800000"/>
            <a:headEnd/>
            <a:tailEnd/>
          </a:ln>
        </p:spPr>
      </p:pic>
      <p:pic>
        <p:nvPicPr>
          <p:cNvPr id="10" name="Picture 9" descr="Picture 30.png"/>
          <p:cNvPicPr>
            <a:picLocks noChangeAspect="1"/>
          </p:cNvPicPr>
          <p:nvPr/>
        </p:nvPicPr>
        <p:blipFill>
          <a:blip r:embed="rId4" cstate="print"/>
          <a:srcRect/>
          <a:stretch>
            <a:fillRect/>
          </a:stretch>
        </p:blipFill>
        <p:spPr bwMode="auto">
          <a:xfrm>
            <a:off x="0" y="0"/>
            <a:ext cx="9144000" cy="6854825"/>
          </a:xfrm>
          <a:prstGeom prst="rect">
            <a:avLst/>
          </a:prstGeom>
          <a:noFill/>
          <a:ln w="9525">
            <a:noFill/>
            <a:miter lim="800000"/>
            <a:headEnd/>
            <a:tailEnd/>
          </a:ln>
        </p:spPr>
      </p:pic>
      <p:pic>
        <p:nvPicPr>
          <p:cNvPr id="12" name="Picture 11" descr="Picture 11.png"/>
          <p:cNvPicPr>
            <a:picLocks noChangeAspect="1"/>
          </p:cNvPicPr>
          <p:nvPr/>
        </p:nvPicPr>
        <p:blipFill>
          <a:blip r:embed="rId5" cstate="print"/>
          <a:srcRect/>
          <a:stretch>
            <a:fillRect/>
          </a:stretch>
        </p:blipFill>
        <p:spPr bwMode="auto">
          <a:xfrm>
            <a:off x="1917700" y="3187700"/>
            <a:ext cx="5308600" cy="482600"/>
          </a:xfrm>
          <a:prstGeom prst="rect">
            <a:avLst/>
          </a:prstGeom>
          <a:noFill/>
          <a:ln w="9525">
            <a:noFill/>
            <a:miter lim="800000"/>
            <a:headEnd/>
            <a:tailEnd/>
          </a:ln>
        </p:spPr>
      </p:pic>
      <p:pic>
        <p:nvPicPr>
          <p:cNvPr id="15" name="Picture 14" descr="Picture 1.psd"/>
          <p:cNvPicPr>
            <a:picLocks noChangeAspect="1"/>
          </p:cNvPicPr>
          <p:nvPr/>
        </p:nvPicPr>
        <p:blipFill>
          <a:blip r:embed="rId6" cstate="print"/>
          <a:srcRect/>
          <a:stretch>
            <a:fillRect/>
          </a:stretch>
        </p:blipFill>
        <p:spPr bwMode="auto">
          <a:xfrm>
            <a:off x="6985000" y="4800600"/>
            <a:ext cx="2159000" cy="20574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14.png"/>
          <p:cNvPicPr>
            <a:picLocks noChangeAspect="1"/>
          </p:cNvPicPr>
          <p:nvPr/>
        </p:nvPicPr>
        <p:blipFill>
          <a:blip r:embed="rId2"/>
          <a:srcRect/>
          <a:stretch>
            <a:fillRect/>
          </a:stretch>
        </p:blipFill>
        <p:spPr bwMode="auto">
          <a:xfrm>
            <a:off x="595108" y="5562500"/>
            <a:ext cx="5689600" cy="660400"/>
          </a:xfrm>
          <a:prstGeom prst="rect">
            <a:avLst/>
          </a:prstGeom>
          <a:noFill/>
          <a:ln w="9525">
            <a:noFill/>
            <a:miter lim="800000"/>
            <a:headEnd/>
            <a:tailEnd/>
          </a:ln>
        </p:spPr>
      </p:pic>
      <p:pic>
        <p:nvPicPr>
          <p:cNvPr id="3" name="Picture 2" descr="Picture 8.png"/>
          <p:cNvPicPr>
            <a:picLocks noChangeAspect="1"/>
          </p:cNvPicPr>
          <p:nvPr/>
        </p:nvPicPr>
        <p:blipFill>
          <a:blip r:embed="rId3"/>
          <a:srcRect/>
          <a:stretch>
            <a:fillRect/>
          </a:stretch>
        </p:blipFill>
        <p:spPr bwMode="auto">
          <a:xfrm>
            <a:off x="653184" y="235884"/>
            <a:ext cx="5232400" cy="1282700"/>
          </a:xfrm>
          <a:prstGeom prst="rect">
            <a:avLst/>
          </a:prstGeom>
          <a:noFill/>
          <a:ln w="9525">
            <a:noFill/>
            <a:miter lim="800000"/>
            <a:headEnd/>
            <a:tailEnd/>
          </a:ln>
        </p:spPr>
      </p:pic>
      <p:sp>
        <p:nvSpPr>
          <p:cNvPr id="5" name="TextBox 4"/>
          <p:cNvSpPr txBox="1"/>
          <p:nvPr/>
        </p:nvSpPr>
        <p:spPr>
          <a:xfrm>
            <a:off x="2365782" y="3080628"/>
            <a:ext cx="6715877" cy="461665"/>
          </a:xfrm>
          <a:prstGeom prst="rect">
            <a:avLst/>
          </a:prstGeom>
          <a:noFill/>
        </p:spPr>
        <p:txBody>
          <a:bodyPr wrap="none" rtlCol="0">
            <a:spAutoFit/>
          </a:bodyPr>
          <a:lstStyle/>
          <a:p>
            <a:r>
              <a:rPr lang="en-US" b="1" dirty="0" smtClean="0"/>
              <a:t>The Proclaimed Word is the Spoken Word of God</a:t>
            </a:r>
            <a:endParaRPr lang="en-US" b="1" dirty="0"/>
          </a:p>
        </p:txBody>
      </p:sp>
      <p:pic>
        <p:nvPicPr>
          <p:cNvPr id="6" name="Picture 5" descr="Picture 3.png"/>
          <p:cNvPicPr>
            <a:picLocks noChangeAspect="1"/>
          </p:cNvPicPr>
          <p:nvPr/>
        </p:nvPicPr>
        <p:blipFill>
          <a:blip r:embed="rId4"/>
          <a:srcRect/>
          <a:stretch>
            <a:fillRect/>
          </a:stretch>
        </p:blipFill>
        <p:spPr bwMode="auto">
          <a:xfrm>
            <a:off x="6426212" y="4470406"/>
            <a:ext cx="2184400" cy="2159000"/>
          </a:xfrm>
          <a:prstGeom prst="rect">
            <a:avLst/>
          </a:prstGeom>
          <a:noFill/>
          <a:ln w="9525">
            <a:noFill/>
            <a:miter lim="800000"/>
            <a:headEnd/>
            <a:tailEnd/>
          </a:ln>
        </p:spPr>
      </p:pic>
      <p:pic>
        <p:nvPicPr>
          <p:cNvPr id="7" name="Picture 6" descr="Picture 1.psd"/>
          <p:cNvPicPr>
            <a:picLocks noChangeAspect="1"/>
          </p:cNvPicPr>
          <p:nvPr/>
        </p:nvPicPr>
        <p:blipFill>
          <a:blip r:embed="rId5"/>
          <a:srcRect/>
          <a:stretch>
            <a:fillRect/>
          </a:stretch>
        </p:blipFill>
        <p:spPr bwMode="auto">
          <a:xfrm>
            <a:off x="148906" y="2086482"/>
            <a:ext cx="2159000" cy="2057400"/>
          </a:xfrm>
          <a:prstGeom prst="rect">
            <a:avLst/>
          </a:prstGeom>
          <a:noFill/>
          <a:ln w="9525">
            <a:noFill/>
            <a:miter lim="800000"/>
            <a:headEnd/>
            <a:tailEnd/>
          </a:ln>
        </p:spPr>
      </p:pic>
      <p:pic>
        <p:nvPicPr>
          <p:cNvPr id="8" name="Picture 7" descr="Picture 23.png"/>
          <p:cNvPicPr>
            <a:picLocks noChangeAspect="1"/>
          </p:cNvPicPr>
          <p:nvPr/>
        </p:nvPicPr>
        <p:blipFill>
          <a:blip r:embed="rId6"/>
          <a:srcRect/>
          <a:stretch>
            <a:fillRect/>
          </a:stretch>
        </p:blipFill>
        <p:spPr bwMode="auto">
          <a:xfrm>
            <a:off x="6547768" y="366576"/>
            <a:ext cx="2120900" cy="1981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f_video_opening"/>
          <p:cNvPicPr>
            <a:picLocks noChangeAspect="1" noChangeArrowheads="1"/>
          </p:cNvPicPr>
          <p:nvPr/>
        </p:nvPicPr>
        <p:blipFill>
          <a:blip r:embed="rId2"/>
          <a:srcRect/>
          <a:stretch>
            <a:fillRect/>
          </a:stretch>
        </p:blipFill>
        <p:spPr bwMode="auto">
          <a:xfrm>
            <a:off x="157163" y="1524000"/>
            <a:ext cx="3749675" cy="5181600"/>
          </a:xfrm>
          <a:prstGeom prst="rect">
            <a:avLst/>
          </a:prstGeom>
          <a:noFill/>
          <a:ln w="9525">
            <a:noFill/>
            <a:miter lim="800000"/>
            <a:headEnd/>
            <a:tailEnd/>
          </a:ln>
        </p:spPr>
      </p:pic>
      <p:sp>
        <p:nvSpPr>
          <p:cNvPr id="2049" name="Rectangle 1"/>
          <p:cNvSpPr>
            <a:spLocks noChangeArrowheads="1"/>
          </p:cNvSpPr>
          <p:nvPr/>
        </p:nvSpPr>
        <p:spPr bwMode="auto">
          <a:xfrm>
            <a:off x="-449952" y="-10890"/>
            <a:ext cx="9593952" cy="64940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lvl="4" eaLnBrk="0" fontAlgn="base" hangingPunct="0">
              <a:spcBef>
                <a:spcPct val="0"/>
              </a:spcBef>
              <a:spcAft>
                <a:spcPct val="0"/>
              </a:spcAft>
              <a:buFontTx/>
              <a:buChar char="•"/>
            </a:pPr>
            <a:endParaRPr kumimoji="0" lang="en-US" sz="20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pPr>
            <a:r>
              <a:rPr lang="en-US" altLang="zh-CN" sz="4000" b="1" dirty="0" smtClean="0">
                <a:solidFill>
                  <a:schemeClr val="tx2"/>
                </a:solidFill>
                <a:latin typeface="+mj-lt"/>
                <a:ea typeface="宋体"/>
                <a:cs typeface="宋体"/>
              </a:rPr>
              <a:t>Lutheran Theological Reading</a:t>
            </a:r>
          </a:p>
          <a:p>
            <a:pPr lvl="2" eaLnBrk="0" fontAlgn="base" hangingPunct="0">
              <a:spcBef>
                <a:spcPct val="0"/>
              </a:spcBef>
              <a:spcAft>
                <a:spcPct val="0"/>
              </a:spcAft>
            </a:pPr>
            <a:endParaRPr lang="en-US" altLang="zh-CN" sz="1800" b="1" dirty="0" smtClean="0">
              <a:solidFill>
                <a:schemeClr val="tx2"/>
              </a:solidFill>
              <a:latin typeface="+mj-lt"/>
              <a:ea typeface="宋体"/>
              <a:cs typeface="宋体"/>
            </a:endParaRPr>
          </a:p>
          <a:p>
            <a:pPr lvl="4" eaLnBrk="0" fontAlgn="base" hangingPunct="0">
              <a:spcBef>
                <a:spcPct val="0"/>
              </a:spcBef>
              <a:spcAft>
                <a:spcPct val="0"/>
              </a:spcAft>
              <a:buFontTx/>
              <a:buChar char="•"/>
            </a:pPr>
            <a:r>
              <a:rPr lang="en-US" altLang="zh-CN" sz="2800" b="1" dirty="0" smtClean="0">
                <a:latin typeface="+mn-lt"/>
                <a:ea typeface="宋体"/>
                <a:cs typeface="宋体"/>
              </a:rPr>
              <a:t>In what ways do we hear this passage as law?</a:t>
            </a:r>
          </a:p>
          <a:p>
            <a:pPr lvl="4" eaLnBrk="0" fontAlgn="base" hangingPunct="0">
              <a:spcBef>
                <a:spcPct val="0"/>
              </a:spcBef>
              <a:spcAft>
                <a:spcPct val="0"/>
              </a:spcAft>
            </a:pPr>
            <a:r>
              <a:rPr lang="en-US" altLang="zh-CN" sz="2800" b="1" dirty="0" smtClean="0">
                <a:latin typeface="+mn-lt"/>
                <a:ea typeface="宋体"/>
                <a:cs typeface="宋体"/>
              </a:rPr>
              <a:t>  </a:t>
            </a:r>
          </a:p>
          <a:p>
            <a:pPr lvl="4" eaLnBrk="0" fontAlgn="base" hangingPunct="0">
              <a:spcBef>
                <a:spcPct val="0"/>
              </a:spcBef>
              <a:spcAft>
                <a:spcPct val="0"/>
              </a:spcAft>
              <a:buFontTx/>
              <a:buChar char="•"/>
            </a:pPr>
            <a:r>
              <a:rPr lang="en-US" altLang="zh-CN" sz="2800" b="1" dirty="0" smtClean="0">
                <a:latin typeface="+mn-lt"/>
                <a:ea typeface="宋体"/>
                <a:cs typeface="宋体"/>
              </a:rPr>
              <a:t>In what ways do we hear </a:t>
            </a:r>
          </a:p>
          <a:p>
            <a:pPr lvl="4" eaLnBrk="0" fontAlgn="base" hangingPunct="0">
              <a:spcBef>
                <a:spcPct val="0"/>
              </a:spcBef>
              <a:spcAft>
                <a:spcPct val="0"/>
              </a:spcAft>
            </a:pPr>
            <a:r>
              <a:rPr lang="en-US" altLang="zh-CN" sz="2800" b="1" dirty="0" smtClean="0">
                <a:latin typeface="+mn-lt"/>
                <a:ea typeface="宋体"/>
                <a:cs typeface="宋体"/>
              </a:rPr>
              <a:t>		this passage as Gospel?</a:t>
            </a:r>
          </a:p>
          <a:p>
            <a:pPr lvl="4" eaLnBrk="0" fontAlgn="base" hangingPunct="0">
              <a:spcBef>
                <a:spcPct val="0"/>
              </a:spcBef>
              <a:spcAft>
                <a:spcPct val="0"/>
              </a:spcAft>
            </a:pPr>
            <a:endParaRPr lang="en-US" altLang="zh-CN" sz="18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does this passage show forth Christ?</a:t>
            </a:r>
          </a:p>
          <a:p>
            <a:pPr lvl="4" eaLnBrk="0" fontAlgn="base" hangingPunct="0">
              <a:spcBef>
                <a:spcPct val="0"/>
              </a:spcBef>
              <a:spcAft>
                <a:spcPct val="0"/>
              </a:spcAft>
            </a:pPr>
            <a:endParaRPr lang="en-US" altLang="zh-CN" sz="28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What other passages from the Bible help us </a:t>
            </a:r>
          </a:p>
          <a:p>
            <a:pPr lvl="4" eaLnBrk="0" fontAlgn="base" hangingPunct="0">
              <a:spcBef>
                <a:spcPct val="0"/>
              </a:spcBef>
              <a:spcAft>
                <a:spcPct val="0"/>
              </a:spcAft>
            </a:pPr>
            <a:r>
              <a:rPr lang="en-US" altLang="zh-CN" sz="2800" dirty="0" smtClean="0">
                <a:latin typeface="+mn-lt"/>
                <a:ea typeface="宋体"/>
                <a:cs typeface="宋体"/>
              </a:rPr>
              <a:t>               to understand this passage?</a:t>
            </a:r>
          </a:p>
          <a:p>
            <a:pPr lvl="4" eaLnBrk="0" fontAlgn="base" hangingPunct="0">
              <a:spcBef>
                <a:spcPct val="0"/>
              </a:spcBef>
              <a:spcAft>
                <a:spcPct val="0"/>
              </a:spcAft>
            </a:pPr>
            <a:endParaRPr lang="en-US" altLang="zh-CN" sz="12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 others hear this text, especially folks </a:t>
            </a:r>
          </a:p>
          <a:p>
            <a:pPr lvl="4" eaLnBrk="0" fontAlgn="base" hangingPunct="0">
              <a:spcBef>
                <a:spcPct val="0"/>
              </a:spcBef>
              <a:spcAft>
                <a:spcPct val="0"/>
              </a:spcAft>
            </a:pPr>
            <a:r>
              <a:rPr lang="en-US" altLang="zh-CN" sz="2800" dirty="0" smtClean="0">
                <a:latin typeface="+mn-lt"/>
                <a:ea typeface="宋体"/>
                <a:cs typeface="宋体"/>
              </a:rPr>
              <a:t>        from cultures different from my own?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55.png"/>
          <p:cNvPicPr>
            <a:picLocks noChangeAspect="1"/>
          </p:cNvPicPr>
          <p:nvPr/>
        </p:nvPicPr>
        <p:blipFill>
          <a:blip r:embed="rId3"/>
          <a:srcRect/>
          <a:stretch>
            <a:fillRect/>
          </a:stretch>
        </p:blipFill>
        <p:spPr bwMode="auto">
          <a:xfrm>
            <a:off x="0" y="1588"/>
            <a:ext cx="9144000" cy="6854825"/>
          </a:xfrm>
          <a:prstGeom prst="rect">
            <a:avLst/>
          </a:prstGeom>
          <a:noFill/>
          <a:ln w="9525">
            <a:noFill/>
            <a:miter lim="800000"/>
            <a:headEnd/>
            <a:tailEnd/>
          </a:ln>
        </p:spPr>
      </p:pic>
      <p:pic>
        <p:nvPicPr>
          <p:cNvPr id="6" name="Picture 5" descr="Picture 54.png"/>
          <p:cNvPicPr>
            <a:picLocks noChangeAspect="1"/>
          </p:cNvPicPr>
          <p:nvPr/>
        </p:nvPicPr>
        <p:blipFill>
          <a:blip r:embed="rId4"/>
          <a:srcRect/>
          <a:stretch>
            <a:fillRect/>
          </a:stretch>
        </p:blipFill>
        <p:spPr bwMode="auto">
          <a:xfrm>
            <a:off x="6934200" y="4724400"/>
            <a:ext cx="2286000" cy="2209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4"/>
            <a:ext cx="8229600" cy="1143000"/>
          </a:xfrm>
        </p:spPr>
        <p:txBody>
          <a:bodyPr/>
          <a:lstStyle/>
          <a:p>
            <a:r>
              <a:rPr lang="en-US" dirty="0" smtClean="0"/>
              <a:t>Genesis 2:8-9; 15-17</a:t>
            </a:r>
            <a:endParaRPr lang="en-US" dirty="0"/>
          </a:p>
        </p:txBody>
      </p:sp>
      <p:sp>
        <p:nvSpPr>
          <p:cNvPr id="3" name="Content Placeholder 2"/>
          <p:cNvSpPr>
            <a:spLocks noGrp="1"/>
          </p:cNvSpPr>
          <p:nvPr>
            <p:ph idx="1"/>
          </p:nvPr>
        </p:nvSpPr>
        <p:spPr>
          <a:xfrm>
            <a:off x="228600" y="1066800"/>
            <a:ext cx="8686800" cy="5486400"/>
          </a:xfrm>
        </p:spPr>
        <p:txBody>
          <a:bodyPr>
            <a:normAutofit fontScale="92500" lnSpcReduction="20000"/>
          </a:bodyPr>
          <a:lstStyle/>
          <a:p>
            <a:pPr>
              <a:buNone/>
            </a:pPr>
            <a:r>
              <a:rPr lang="en-US" b="1" dirty="0" smtClean="0"/>
              <a:t>Genesis 2:8-17   </a:t>
            </a:r>
            <a:r>
              <a:rPr lang="en-US" b="1" baseline="30000" dirty="0" smtClean="0"/>
              <a:t>8</a:t>
            </a:r>
            <a:r>
              <a:rPr lang="en-US" b="1" dirty="0" smtClean="0"/>
              <a:t> And the LORD God planted a garden in Eden, in the east; and there he put the man whom he had formed.  </a:t>
            </a:r>
            <a:r>
              <a:rPr lang="en-US" b="1" baseline="30000" dirty="0" smtClean="0"/>
              <a:t>9</a:t>
            </a:r>
            <a:r>
              <a:rPr lang="en-US" b="1" dirty="0" smtClean="0"/>
              <a:t> Out of the ground the LORD God made to grow every tree that is pleasant to the sight and good for food, the tree of life also in the midst of the garden, and the tree of the knowledge of good and evil. ….</a:t>
            </a:r>
          </a:p>
          <a:p>
            <a:pPr>
              <a:buNone/>
            </a:pPr>
            <a:r>
              <a:rPr lang="en-US" b="1" baseline="30000" dirty="0" smtClean="0"/>
              <a:t>15</a:t>
            </a:r>
            <a:r>
              <a:rPr lang="en-US" b="1" dirty="0" smtClean="0"/>
              <a:t>  The LORD God took the man and put him in the garden of Eden to till it and keep it.  </a:t>
            </a:r>
            <a:r>
              <a:rPr lang="en-US" b="1" baseline="30000" dirty="0" smtClean="0"/>
              <a:t>16</a:t>
            </a:r>
            <a:r>
              <a:rPr lang="en-US" b="1" dirty="0" smtClean="0"/>
              <a:t> And the LORD God commanded the man, "You may freely eat of every tree of the garden;  </a:t>
            </a:r>
            <a:r>
              <a:rPr lang="en-US" b="1" baseline="30000" dirty="0" smtClean="0"/>
              <a:t>17</a:t>
            </a:r>
            <a:r>
              <a:rPr lang="en-US" b="1" dirty="0" smtClean="0"/>
              <a:t> but of the tree of the knowledge of good and evil you shall not eat, for in the day that you eat of it you shall die." </a:t>
            </a:r>
            <a:endParaRPr lang="en-US"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f_video_opening"/>
          <p:cNvPicPr>
            <a:picLocks noChangeAspect="1" noChangeArrowheads="1"/>
          </p:cNvPicPr>
          <p:nvPr/>
        </p:nvPicPr>
        <p:blipFill>
          <a:blip r:embed="rId2"/>
          <a:srcRect/>
          <a:stretch>
            <a:fillRect/>
          </a:stretch>
        </p:blipFill>
        <p:spPr bwMode="auto">
          <a:xfrm>
            <a:off x="157163" y="1524000"/>
            <a:ext cx="3749675" cy="5181600"/>
          </a:xfrm>
          <a:prstGeom prst="rect">
            <a:avLst/>
          </a:prstGeom>
          <a:noFill/>
          <a:ln w="9525">
            <a:noFill/>
            <a:miter lim="800000"/>
            <a:headEnd/>
            <a:tailEnd/>
          </a:ln>
        </p:spPr>
      </p:pic>
      <p:sp>
        <p:nvSpPr>
          <p:cNvPr id="2049" name="Rectangle 1"/>
          <p:cNvSpPr>
            <a:spLocks noChangeArrowheads="1"/>
          </p:cNvSpPr>
          <p:nvPr/>
        </p:nvSpPr>
        <p:spPr bwMode="auto">
          <a:xfrm>
            <a:off x="-449952" y="-10890"/>
            <a:ext cx="9593952" cy="64940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lvl="4" eaLnBrk="0" fontAlgn="base" hangingPunct="0">
              <a:spcBef>
                <a:spcPct val="0"/>
              </a:spcBef>
              <a:spcAft>
                <a:spcPct val="0"/>
              </a:spcAft>
              <a:buFontTx/>
              <a:buChar char="•"/>
            </a:pPr>
            <a:endParaRPr kumimoji="0" lang="en-US" sz="20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pPr>
            <a:r>
              <a:rPr lang="en-US" altLang="zh-CN" sz="4000" b="1" dirty="0" smtClean="0">
                <a:solidFill>
                  <a:schemeClr val="tx2"/>
                </a:solidFill>
                <a:latin typeface="+mj-lt"/>
                <a:ea typeface="宋体"/>
                <a:cs typeface="宋体"/>
              </a:rPr>
              <a:t>Lutheran Theological Reading</a:t>
            </a:r>
          </a:p>
          <a:p>
            <a:pPr lvl="2" eaLnBrk="0" fontAlgn="base" hangingPunct="0">
              <a:spcBef>
                <a:spcPct val="0"/>
              </a:spcBef>
              <a:spcAft>
                <a:spcPct val="0"/>
              </a:spcAft>
            </a:pPr>
            <a:endParaRPr lang="en-US" altLang="zh-CN" sz="1800" b="1" dirty="0" smtClean="0">
              <a:solidFill>
                <a:schemeClr val="tx2"/>
              </a:solidFill>
              <a:latin typeface="+mj-lt"/>
              <a:ea typeface="宋体"/>
              <a:cs typeface="宋体"/>
            </a:endParaRPr>
          </a:p>
          <a:p>
            <a:pPr lvl="4" eaLnBrk="0" fontAlgn="base" hangingPunct="0">
              <a:spcBef>
                <a:spcPct val="0"/>
              </a:spcBef>
              <a:spcAft>
                <a:spcPct val="0"/>
              </a:spcAft>
              <a:buFontTx/>
              <a:buChar char="•"/>
            </a:pPr>
            <a:r>
              <a:rPr lang="en-US" altLang="zh-CN" sz="2800" b="1" dirty="0" smtClean="0">
                <a:latin typeface="+mn-lt"/>
                <a:ea typeface="宋体"/>
                <a:cs typeface="宋体"/>
              </a:rPr>
              <a:t>In what ways do we hear this passage as law?</a:t>
            </a:r>
          </a:p>
          <a:p>
            <a:pPr lvl="4" eaLnBrk="0" fontAlgn="base" hangingPunct="0">
              <a:spcBef>
                <a:spcPct val="0"/>
              </a:spcBef>
              <a:spcAft>
                <a:spcPct val="0"/>
              </a:spcAft>
            </a:pPr>
            <a:r>
              <a:rPr lang="en-US" altLang="zh-CN" sz="2800" b="1" dirty="0" smtClean="0">
                <a:latin typeface="+mn-lt"/>
                <a:ea typeface="宋体"/>
                <a:cs typeface="宋体"/>
              </a:rPr>
              <a:t>  </a:t>
            </a:r>
          </a:p>
          <a:p>
            <a:pPr lvl="4" eaLnBrk="0" fontAlgn="base" hangingPunct="0">
              <a:spcBef>
                <a:spcPct val="0"/>
              </a:spcBef>
              <a:spcAft>
                <a:spcPct val="0"/>
              </a:spcAft>
              <a:buFontTx/>
              <a:buChar char="•"/>
            </a:pPr>
            <a:r>
              <a:rPr lang="en-US" altLang="zh-CN" sz="2800" b="1" dirty="0" smtClean="0">
                <a:latin typeface="+mn-lt"/>
                <a:ea typeface="宋体"/>
                <a:cs typeface="宋体"/>
              </a:rPr>
              <a:t>In what ways do we hear </a:t>
            </a:r>
          </a:p>
          <a:p>
            <a:pPr lvl="4" eaLnBrk="0" fontAlgn="base" hangingPunct="0">
              <a:spcBef>
                <a:spcPct val="0"/>
              </a:spcBef>
              <a:spcAft>
                <a:spcPct val="0"/>
              </a:spcAft>
            </a:pPr>
            <a:r>
              <a:rPr lang="en-US" altLang="zh-CN" sz="2800" b="1" dirty="0" smtClean="0">
                <a:latin typeface="+mn-lt"/>
                <a:ea typeface="宋体"/>
                <a:cs typeface="宋体"/>
              </a:rPr>
              <a:t>		this passage as Gospel?</a:t>
            </a:r>
          </a:p>
          <a:p>
            <a:pPr lvl="4" eaLnBrk="0" fontAlgn="base" hangingPunct="0">
              <a:spcBef>
                <a:spcPct val="0"/>
              </a:spcBef>
              <a:spcAft>
                <a:spcPct val="0"/>
              </a:spcAft>
            </a:pPr>
            <a:endParaRPr lang="en-US" altLang="zh-CN" sz="18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does this passage show forth Christ?</a:t>
            </a:r>
          </a:p>
          <a:p>
            <a:pPr lvl="4" eaLnBrk="0" fontAlgn="base" hangingPunct="0">
              <a:spcBef>
                <a:spcPct val="0"/>
              </a:spcBef>
              <a:spcAft>
                <a:spcPct val="0"/>
              </a:spcAft>
            </a:pPr>
            <a:endParaRPr lang="en-US" altLang="zh-CN" sz="28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What other passages from the Bible help us </a:t>
            </a:r>
          </a:p>
          <a:p>
            <a:pPr lvl="4" eaLnBrk="0" fontAlgn="base" hangingPunct="0">
              <a:spcBef>
                <a:spcPct val="0"/>
              </a:spcBef>
              <a:spcAft>
                <a:spcPct val="0"/>
              </a:spcAft>
            </a:pPr>
            <a:r>
              <a:rPr lang="en-US" altLang="zh-CN" sz="2800" dirty="0" smtClean="0">
                <a:latin typeface="+mn-lt"/>
                <a:ea typeface="宋体"/>
                <a:cs typeface="宋体"/>
              </a:rPr>
              <a:t>               to understand this passage?</a:t>
            </a:r>
          </a:p>
          <a:p>
            <a:pPr lvl="4" eaLnBrk="0" fontAlgn="base" hangingPunct="0">
              <a:spcBef>
                <a:spcPct val="0"/>
              </a:spcBef>
              <a:spcAft>
                <a:spcPct val="0"/>
              </a:spcAft>
            </a:pPr>
            <a:endParaRPr lang="en-US" altLang="zh-CN" sz="12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 others hear this text, especially folks </a:t>
            </a:r>
          </a:p>
          <a:p>
            <a:pPr lvl="4" eaLnBrk="0" fontAlgn="base" hangingPunct="0">
              <a:spcBef>
                <a:spcPct val="0"/>
              </a:spcBef>
              <a:spcAft>
                <a:spcPct val="0"/>
              </a:spcAft>
            </a:pPr>
            <a:r>
              <a:rPr lang="en-US" altLang="zh-CN" sz="2800" dirty="0" smtClean="0">
                <a:latin typeface="+mn-lt"/>
                <a:ea typeface="宋体"/>
                <a:cs typeface="宋体"/>
              </a:rPr>
              <a:t>        from cultures different from my own?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68.png"/>
          <p:cNvPicPr>
            <a:picLocks noChangeAspect="1"/>
          </p:cNvPicPr>
          <p:nvPr/>
        </p:nvPicPr>
        <p:blipFill>
          <a:blip r:embed="rId3"/>
          <a:srcRect/>
          <a:stretch>
            <a:fillRect/>
          </a:stretch>
        </p:blipFill>
        <p:spPr bwMode="auto">
          <a:xfrm>
            <a:off x="76200" y="2647950"/>
            <a:ext cx="8991600" cy="1562100"/>
          </a:xfrm>
          <a:prstGeom prst="rect">
            <a:avLst/>
          </a:prstGeom>
          <a:noFill/>
          <a:ln w="9525">
            <a:noFill/>
            <a:miter lim="800000"/>
            <a:headEnd/>
            <a:tailEnd/>
          </a:ln>
        </p:spPr>
      </p:pic>
      <p:pic>
        <p:nvPicPr>
          <p:cNvPr id="7" name="Picture 6" descr="Picture 69.png"/>
          <p:cNvPicPr>
            <a:picLocks noChangeAspect="1"/>
          </p:cNvPicPr>
          <p:nvPr/>
        </p:nvPicPr>
        <p:blipFill>
          <a:blip r:embed="rId4"/>
          <a:srcRect/>
          <a:stretch>
            <a:fillRect/>
          </a:stretch>
        </p:blipFill>
        <p:spPr bwMode="auto">
          <a:xfrm>
            <a:off x="0" y="1588"/>
            <a:ext cx="9144000" cy="68548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f_video_opening"/>
          <p:cNvPicPr>
            <a:picLocks noChangeAspect="1" noChangeArrowheads="1"/>
          </p:cNvPicPr>
          <p:nvPr/>
        </p:nvPicPr>
        <p:blipFill>
          <a:blip r:embed="rId2"/>
          <a:srcRect/>
          <a:stretch>
            <a:fillRect/>
          </a:stretch>
        </p:blipFill>
        <p:spPr bwMode="auto">
          <a:xfrm>
            <a:off x="157163" y="1524000"/>
            <a:ext cx="3749675" cy="5181600"/>
          </a:xfrm>
          <a:prstGeom prst="rect">
            <a:avLst/>
          </a:prstGeom>
          <a:noFill/>
          <a:ln w="9525">
            <a:noFill/>
            <a:miter lim="800000"/>
            <a:headEnd/>
            <a:tailEnd/>
          </a:ln>
        </p:spPr>
      </p:pic>
      <p:sp>
        <p:nvSpPr>
          <p:cNvPr id="2049" name="Rectangle 1"/>
          <p:cNvSpPr>
            <a:spLocks noChangeArrowheads="1"/>
          </p:cNvSpPr>
          <p:nvPr/>
        </p:nvSpPr>
        <p:spPr bwMode="auto">
          <a:xfrm>
            <a:off x="-449952" y="-10890"/>
            <a:ext cx="9593952" cy="64940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lvl="4" eaLnBrk="0" fontAlgn="base" hangingPunct="0">
              <a:spcBef>
                <a:spcPct val="0"/>
              </a:spcBef>
              <a:spcAft>
                <a:spcPct val="0"/>
              </a:spcAft>
              <a:buFontTx/>
              <a:buChar char="•"/>
            </a:pPr>
            <a:endParaRPr kumimoji="0" lang="en-US" sz="20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pPr>
            <a:r>
              <a:rPr lang="en-US" altLang="zh-CN" sz="4000" b="1" dirty="0" smtClean="0">
                <a:solidFill>
                  <a:schemeClr val="tx2"/>
                </a:solidFill>
                <a:latin typeface="+mj-lt"/>
                <a:ea typeface="宋体"/>
                <a:cs typeface="宋体"/>
              </a:rPr>
              <a:t>Lutheran Theological Reading</a:t>
            </a:r>
          </a:p>
          <a:p>
            <a:pPr lvl="2" eaLnBrk="0" fontAlgn="base" hangingPunct="0">
              <a:spcBef>
                <a:spcPct val="0"/>
              </a:spcBef>
              <a:spcAft>
                <a:spcPct val="0"/>
              </a:spcAft>
            </a:pPr>
            <a:endParaRPr lang="en-US" altLang="zh-CN" sz="1800" b="1" dirty="0" smtClean="0">
              <a:solidFill>
                <a:schemeClr val="tx2"/>
              </a:solidFill>
              <a:latin typeface="+mj-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In what ways do we hear this passage as law?</a:t>
            </a:r>
          </a:p>
          <a:p>
            <a:pPr lvl="4" eaLnBrk="0" fontAlgn="base" hangingPunct="0">
              <a:spcBef>
                <a:spcPct val="0"/>
              </a:spcBef>
              <a:spcAft>
                <a:spcPct val="0"/>
              </a:spcAft>
            </a:pPr>
            <a:r>
              <a:rPr lang="en-US" altLang="zh-CN" sz="2800" dirty="0" smtClean="0">
                <a:latin typeface="+mn-lt"/>
                <a:ea typeface="宋体"/>
                <a:cs typeface="宋体"/>
              </a:rPr>
              <a:t>  </a:t>
            </a:r>
          </a:p>
          <a:p>
            <a:pPr lvl="4" eaLnBrk="0" fontAlgn="base" hangingPunct="0">
              <a:spcBef>
                <a:spcPct val="0"/>
              </a:spcBef>
              <a:spcAft>
                <a:spcPct val="0"/>
              </a:spcAft>
              <a:buFontTx/>
              <a:buChar char="•"/>
            </a:pPr>
            <a:r>
              <a:rPr lang="en-US" altLang="zh-CN" sz="2800" dirty="0" smtClean="0">
                <a:latin typeface="+mn-lt"/>
                <a:ea typeface="宋体"/>
                <a:cs typeface="宋体"/>
              </a:rPr>
              <a:t>In what ways do we hear </a:t>
            </a:r>
          </a:p>
          <a:p>
            <a:pPr lvl="4" eaLnBrk="0" fontAlgn="base" hangingPunct="0">
              <a:spcBef>
                <a:spcPct val="0"/>
              </a:spcBef>
              <a:spcAft>
                <a:spcPct val="0"/>
              </a:spcAft>
            </a:pPr>
            <a:r>
              <a:rPr lang="en-US" altLang="zh-CN" sz="2800" dirty="0" smtClean="0">
                <a:latin typeface="+mn-lt"/>
                <a:ea typeface="宋体"/>
                <a:cs typeface="宋体"/>
              </a:rPr>
              <a:t>		this passage as Gospel?</a:t>
            </a:r>
          </a:p>
          <a:p>
            <a:pPr lvl="4" eaLnBrk="0" fontAlgn="base" hangingPunct="0">
              <a:spcBef>
                <a:spcPct val="0"/>
              </a:spcBef>
              <a:spcAft>
                <a:spcPct val="0"/>
              </a:spcAft>
            </a:pPr>
            <a:endParaRPr lang="en-US" altLang="zh-CN" sz="1800" dirty="0" smtClean="0">
              <a:latin typeface="+mn-lt"/>
              <a:ea typeface="宋体"/>
              <a:cs typeface="宋体"/>
            </a:endParaRPr>
          </a:p>
          <a:p>
            <a:pPr lvl="4" eaLnBrk="0" fontAlgn="base" hangingPunct="0">
              <a:spcBef>
                <a:spcPct val="0"/>
              </a:spcBef>
              <a:spcAft>
                <a:spcPct val="0"/>
              </a:spcAft>
              <a:buFontTx/>
              <a:buChar char="•"/>
            </a:pPr>
            <a:r>
              <a:rPr lang="en-US" altLang="zh-CN" sz="2800" b="1" dirty="0" smtClean="0">
                <a:latin typeface="+mn-lt"/>
                <a:ea typeface="宋体"/>
                <a:cs typeface="宋体"/>
              </a:rPr>
              <a:t>How does this passage show forth Christ?</a:t>
            </a:r>
          </a:p>
          <a:p>
            <a:pPr lvl="4" eaLnBrk="0" fontAlgn="base" hangingPunct="0">
              <a:spcBef>
                <a:spcPct val="0"/>
              </a:spcBef>
              <a:spcAft>
                <a:spcPct val="0"/>
              </a:spcAft>
            </a:pPr>
            <a:endParaRPr lang="en-US" altLang="zh-CN" sz="28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What other passages from the Bible help us </a:t>
            </a:r>
          </a:p>
          <a:p>
            <a:pPr lvl="4" eaLnBrk="0" fontAlgn="base" hangingPunct="0">
              <a:spcBef>
                <a:spcPct val="0"/>
              </a:spcBef>
              <a:spcAft>
                <a:spcPct val="0"/>
              </a:spcAft>
            </a:pPr>
            <a:r>
              <a:rPr lang="en-US" altLang="zh-CN" sz="2800" dirty="0" smtClean="0">
                <a:latin typeface="+mn-lt"/>
                <a:ea typeface="宋体"/>
                <a:cs typeface="宋体"/>
              </a:rPr>
              <a:t>               to understand this passage?</a:t>
            </a:r>
          </a:p>
          <a:p>
            <a:pPr lvl="4" eaLnBrk="0" fontAlgn="base" hangingPunct="0">
              <a:spcBef>
                <a:spcPct val="0"/>
              </a:spcBef>
              <a:spcAft>
                <a:spcPct val="0"/>
              </a:spcAft>
            </a:pPr>
            <a:endParaRPr lang="en-US" altLang="zh-CN" sz="12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 others hear this text, especially folks </a:t>
            </a:r>
          </a:p>
          <a:p>
            <a:pPr lvl="4" eaLnBrk="0" fontAlgn="base" hangingPunct="0">
              <a:spcBef>
                <a:spcPct val="0"/>
              </a:spcBef>
              <a:spcAft>
                <a:spcPct val="0"/>
              </a:spcAft>
            </a:pPr>
            <a:r>
              <a:rPr lang="en-US" altLang="zh-CN" sz="2800" dirty="0" smtClean="0">
                <a:latin typeface="+mn-lt"/>
                <a:ea typeface="宋体"/>
                <a:cs typeface="宋体"/>
              </a:rPr>
              <a:t>        from cultures different from my own?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56.png"/>
          <p:cNvPicPr>
            <a:picLocks noChangeAspect="1"/>
          </p:cNvPicPr>
          <p:nvPr/>
        </p:nvPicPr>
        <p:blipFill>
          <a:blip r:embed="rId3"/>
          <a:srcRect/>
          <a:stretch>
            <a:fillRect/>
          </a:stretch>
        </p:blipFill>
        <p:spPr bwMode="auto">
          <a:xfrm>
            <a:off x="0" y="0"/>
            <a:ext cx="9137650" cy="6858000"/>
          </a:xfrm>
          <a:prstGeom prst="rect">
            <a:avLst/>
          </a:prstGeom>
          <a:noFill/>
          <a:ln w="9525">
            <a:noFill/>
            <a:miter lim="800000"/>
            <a:headEnd/>
            <a:tailEnd/>
          </a:ln>
        </p:spPr>
      </p:pic>
      <p:pic>
        <p:nvPicPr>
          <p:cNvPr id="7" name="Picture 6" descr="Picture 4.png"/>
          <p:cNvPicPr>
            <a:picLocks noChangeAspect="1"/>
          </p:cNvPicPr>
          <p:nvPr/>
        </p:nvPicPr>
        <p:blipFill>
          <a:blip r:embed="rId4"/>
          <a:srcRect/>
          <a:stretch>
            <a:fillRect/>
          </a:stretch>
        </p:blipFill>
        <p:spPr bwMode="auto">
          <a:xfrm>
            <a:off x="7124700" y="4876800"/>
            <a:ext cx="2095500" cy="1981200"/>
          </a:xfrm>
          <a:prstGeom prst="rect">
            <a:avLst/>
          </a:prstGeom>
          <a:noFill/>
          <a:ln w="9525">
            <a:noFill/>
            <a:miter lim="800000"/>
            <a:headEnd/>
            <a:tailEnd/>
          </a:ln>
        </p:spPr>
      </p:pic>
      <p:pic>
        <p:nvPicPr>
          <p:cNvPr id="9" name="Picture 8" descr="Picture 57.png"/>
          <p:cNvPicPr>
            <a:picLocks noChangeAspect="1"/>
          </p:cNvPicPr>
          <p:nvPr/>
        </p:nvPicPr>
        <p:blipFill>
          <a:blip r:embed="rId5"/>
          <a:srcRect/>
          <a:stretch>
            <a:fillRect/>
          </a:stretch>
        </p:blipFill>
        <p:spPr bwMode="auto">
          <a:xfrm>
            <a:off x="6350" y="0"/>
            <a:ext cx="9137650" cy="68580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f_video_opening"/>
          <p:cNvPicPr>
            <a:picLocks noChangeAspect="1" noChangeArrowheads="1"/>
          </p:cNvPicPr>
          <p:nvPr/>
        </p:nvPicPr>
        <p:blipFill>
          <a:blip r:embed="rId2"/>
          <a:srcRect/>
          <a:stretch>
            <a:fillRect/>
          </a:stretch>
        </p:blipFill>
        <p:spPr bwMode="auto">
          <a:xfrm>
            <a:off x="157163" y="1524000"/>
            <a:ext cx="3749675" cy="5181600"/>
          </a:xfrm>
          <a:prstGeom prst="rect">
            <a:avLst/>
          </a:prstGeom>
          <a:noFill/>
          <a:ln w="9525">
            <a:noFill/>
            <a:miter lim="800000"/>
            <a:headEnd/>
            <a:tailEnd/>
          </a:ln>
        </p:spPr>
      </p:pic>
      <p:sp>
        <p:nvSpPr>
          <p:cNvPr id="2049" name="Rectangle 1"/>
          <p:cNvSpPr>
            <a:spLocks noChangeArrowheads="1"/>
          </p:cNvSpPr>
          <p:nvPr/>
        </p:nvSpPr>
        <p:spPr bwMode="auto">
          <a:xfrm>
            <a:off x="-449952" y="-10890"/>
            <a:ext cx="9593952" cy="64940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lvl="4" eaLnBrk="0" fontAlgn="base" hangingPunct="0">
              <a:spcBef>
                <a:spcPct val="0"/>
              </a:spcBef>
              <a:spcAft>
                <a:spcPct val="0"/>
              </a:spcAft>
              <a:buFontTx/>
              <a:buChar char="•"/>
            </a:pPr>
            <a:endParaRPr kumimoji="0" lang="en-US" sz="20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pPr>
            <a:r>
              <a:rPr lang="en-US" altLang="zh-CN" sz="4000" b="1" dirty="0" smtClean="0">
                <a:solidFill>
                  <a:schemeClr val="tx2"/>
                </a:solidFill>
                <a:latin typeface="+mj-lt"/>
                <a:ea typeface="宋体"/>
                <a:cs typeface="宋体"/>
              </a:rPr>
              <a:t>Lutheran Theological Reading</a:t>
            </a:r>
          </a:p>
          <a:p>
            <a:pPr lvl="2" eaLnBrk="0" fontAlgn="base" hangingPunct="0">
              <a:spcBef>
                <a:spcPct val="0"/>
              </a:spcBef>
              <a:spcAft>
                <a:spcPct val="0"/>
              </a:spcAft>
            </a:pPr>
            <a:endParaRPr lang="en-US" altLang="zh-CN" sz="1800" b="1" dirty="0" smtClean="0">
              <a:solidFill>
                <a:schemeClr val="tx2"/>
              </a:solidFill>
              <a:latin typeface="+mj-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In what ways do we hear this passage as law?</a:t>
            </a:r>
          </a:p>
          <a:p>
            <a:pPr lvl="4" eaLnBrk="0" fontAlgn="base" hangingPunct="0">
              <a:spcBef>
                <a:spcPct val="0"/>
              </a:spcBef>
              <a:spcAft>
                <a:spcPct val="0"/>
              </a:spcAft>
            </a:pPr>
            <a:r>
              <a:rPr lang="en-US" altLang="zh-CN" sz="2800" dirty="0" smtClean="0">
                <a:latin typeface="+mn-lt"/>
                <a:ea typeface="宋体"/>
                <a:cs typeface="宋体"/>
              </a:rPr>
              <a:t>  </a:t>
            </a:r>
          </a:p>
          <a:p>
            <a:pPr lvl="4" eaLnBrk="0" fontAlgn="base" hangingPunct="0">
              <a:spcBef>
                <a:spcPct val="0"/>
              </a:spcBef>
              <a:spcAft>
                <a:spcPct val="0"/>
              </a:spcAft>
              <a:buFontTx/>
              <a:buChar char="•"/>
            </a:pPr>
            <a:r>
              <a:rPr lang="en-US" altLang="zh-CN" sz="2800" dirty="0" smtClean="0">
                <a:latin typeface="+mn-lt"/>
                <a:ea typeface="宋体"/>
                <a:cs typeface="宋体"/>
              </a:rPr>
              <a:t>In what ways do we hear </a:t>
            </a:r>
          </a:p>
          <a:p>
            <a:pPr lvl="4" eaLnBrk="0" fontAlgn="base" hangingPunct="0">
              <a:spcBef>
                <a:spcPct val="0"/>
              </a:spcBef>
              <a:spcAft>
                <a:spcPct val="0"/>
              </a:spcAft>
            </a:pPr>
            <a:r>
              <a:rPr lang="en-US" altLang="zh-CN" sz="2800" dirty="0" smtClean="0">
                <a:latin typeface="+mn-lt"/>
                <a:ea typeface="宋体"/>
                <a:cs typeface="宋体"/>
              </a:rPr>
              <a:t>		this passage as Gospel?</a:t>
            </a:r>
          </a:p>
          <a:p>
            <a:pPr lvl="4" eaLnBrk="0" fontAlgn="base" hangingPunct="0">
              <a:spcBef>
                <a:spcPct val="0"/>
              </a:spcBef>
              <a:spcAft>
                <a:spcPct val="0"/>
              </a:spcAft>
            </a:pPr>
            <a:endParaRPr lang="en-US" altLang="zh-CN" sz="18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does this passage show forth Christ?</a:t>
            </a:r>
          </a:p>
          <a:p>
            <a:pPr lvl="4" eaLnBrk="0" fontAlgn="base" hangingPunct="0">
              <a:spcBef>
                <a:spcPct val="0"/>
              </a:spcBef>
              <a:spcAft>
                <a:spcPct val="0"/>
              </a:spcAft>
            </a:pPr>
            <a:endParaRPr lang="en-US" altLang="zh-CN" sz="2800" dirty="0" smtClean="0">
              <a:latin typeface="+mn-lt"/>
              <a:ea typeface="宋体"/>
              <a:cs typeface="宋体"/>
            </a:endParaRPr>
          </a:p>
          <a:p>
            <a:pPr lvl="4" eaLnBrk="0" fontAlgn="base" hangingPunct="0">
              <a:spcBef>
                <a:spcPct val="0"/>
              </a:spcBef>
              <a:spcAft>
                <a:spcPct val="0"/>
              </a:spcAft>
              <a:buFontTx/>
              <a:buChar char="•"/>
            </a:pPr>
            <a:r>
              <a:rPr lang="en-US" altLang="zh-CN" sz="2800" b="1" dirty="0" smtClean="0">
                <a:latin typeface="+mn-lt"/>
                <a:ea typeface="宋体"/>
                <a:cs typeface="宋体"/>
              </a:rPr>
              <a:t>What other passages from the Bible help us </a:t>
            </a:r>
          </a:p>
          <a:p>
            <a:pPr lvl="4" eaLnBrk="0" fontAlgn="base" hangingPunct="0">
              <a:spcBef>
                <a:spcPct val="0"/>
              </a:spcBef>
              <a:spcAft>
                <a:spcPct val="0"/>
              </a:spcAft>
            </a:pPr>
            <a:r>
              <a:rPr lang="en-US" altLang="zh-CN" sz="2800" b="1" dirty="0" smtClean="0">
                <a:latin typeface="+mn-lt"/>
                <a:ea typeface="宋体"/>
                <a:cs typeface="宋体"/>
              </a:rPr>
              <a:t>               to understand this passage?</a:t>
            </a:r>
          </a:p>
          <a:p>
            <a:pPr lvl="4" eaLnBrk="0" fontAlgn="base" hangingPunct="0">
              <a:spcBef>
                <a:spcPct val="0"/>
              </a:spcBef>
              <a:spcAft>
                <a:spcPct val="0"/>
              </a:spcAft>
            </a:pPr>
            <a:endParaRPr lang="en-US" altLang="zh-CN" sz="12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 others hear this text, especially folks </a:t>
            </a:r>
          </a:p>
          <a:p>
            <a:pPr lvl="4" eaLnBrk="0" fontAlgn="base" hangingPunct="0">
              <a:spcBef>
                <a:spcPct val="0"/>
              </a:spcBef>
              <a:spcAft>
                <a:spcPct val="0"/>
              </a:spcAft>
            </a:pPr>
            <a:r>
              <a:rPr lang="en-US" altLang="zh-CN" sz="2800" dirty="0" smtClean="0">
                <a:latin typeface="+mn-lt"/>
                <a:ea typeface="宋体"/>
                <a:cs typeface="宋体"/>
              </a:rPr>
              <a:t>        from cultures different from my own?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cture 60.png"/>
          <p:cNvPicPr>
            <a:picLocks noChangeAspect="1"/>
          </p:cNvPicPr>
          <p:nvPr/>
        </p:nvPicPr>
        <p:blipFill>
          <a:blip r:embed="rId3"/>
          <a:srcRect/>
          <a:stretch>
            <a:fillRect/>
          </a:stretch>
        </p:blipFill>
        <p:spPr bwMode="auto">
          <a:xfrm>
            <a:off x="0" y="1588"/>
            <a:ext cx="9144000" cy="6856412"/>
          </a:xfrm>
          <a:prstGeom prst="rect">
            <a:avLst/>
          </a:prstGeom>
          <a:noFill/>
          <a:ln w="9525">
            <a:noFill/>
            <a:miter lim="800000"/>
            <a:headEnd/>
            <a:tailEnd/>
          </a:ln>
        </p:spPr>
      </p:pic>
      <p:pic>
        <p:nvPicPr>
          <p:cNvPr id="7" name="Picture 6" descr="Picture 5.png"/>
          <p:cNvPicPr>
            <a:picLocks noChangeAspect="1"/>
          </p:cNvPicPr>
          <p:nvPr/>
        </p:nvPicPr>
        <p:blipFill>
          <a:blip r:embed="rId4"/>
          <a:srcRect/>
          <a:stretch>
            <a:fillRect/>
          </a:stretch>
        </p:blipFill>
        <p:spPr bwMode="auto">
          <a:xfrm>
            <a:off x="7239000" y="5010150"/>
            <a:ext cx="1981200" cy="1924050"/>
          </a:xfrm>
          <a:prstGeom prst="rect">
            <a:avLst/>
          </a:prstGeom>
          <a:noFill/>
          <a:ln w="9525">
            <a:noFill/>
            <a:miter lim="800000"/>
            <a:headEnd/>
            <a:tailEnd/>
          </a:ln>
        </p:spPr>
      </p:pic>
      <p:pic>
        <p:nvPicPr>
          <p:cNvPr id="5" name="Picture 4" descr="Picture 26.png"/>
          <p:cNvPicPr>
            <a:picLocks noChangeAspect="1"/>
          </p:cNvPicPr>
          <p:nvPr/>
        </p:nvPicPr>
        <p:blipFill>
          <a:blip r:embed="rId5"/>
          <a:srcRect/>
          <a:stretch>
            <a:fillRect/>
          </a:stretch>
        </p:blipFill>
        <p:spPr bwMode="auto">
          <a:xfrm>
            <a:off x="1155700" y="533400"/>
            <a:ext cx="6692900" cy="1219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f_video_opening"/>
          <p:cNvPicPr>
            <a:picLocks noChangeAspect="1" noChangeArrowheads="1"/>
          </p:cNvPicPr>
          <p:nvPr/>
        </p:nvPicPr>
        <p:blipFill>
          <a:blip r:embed="rId2"/>
          <a:srcRect/>
          <a:stretch>
            <a:fillRect/>
          </a:stretch>
        </p:blipFill>
        <p:spPr bwMode="auto">
          <a:xfrm>
            <a:off x="157163" y="1524000"/>
            <a:ext cx="3749675" cy="5181600"/>
          </a:xfrm>
          <a:prstGeom prst="rect">
            <a:avLst/>
          </a:prstGeom>
          <a:noFill/>
          <a:ln w="9525">
            <a:noFill/>
            <a:miter lim="800000"/>
            <a:headEnd/>
            <a:tailEnd/>
          </a:ln>
        </p:spPr>
      </p:pic>
      <p:sp>
        <p:nvSpPr>
          <p:cNvPr id="2049" name="Rectangle 1"/>
          <p:cNvSpPr>
            <a:spLocks noChangeArrowheads="1"/>
          </p:cNvSpPr>
          <p:nvPr/>
        </p:nvSpPr>
        <p:spPr bwMode="auto">
          <a:xfrm>
            <a:off x="-449952" y="-10890"/>
            <a:ext cx="9593952" cy="64940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lvl="4" eaLnBrk="0" fontAlgn="base" hangingPunct="0">
              <a:spcBef>
                <a:spcPct val="0"/>
              </a:spcBef>
              <a:spcAft>
                <a:spcPct val="0"/>
              </a:spcAft>
              <a:buFontTx/>
              <a:buChar char="•"/>
            </a:pPr>
            <a:endParaRPr kumimoji="0" lang="en-US" sz="20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pPr>
            <a:r>
              <a:rPr lang="en-US" altLang="zh-CN" sz="4000" b="1" dirty="0" smtClean="0">
                <a:solidFill>
                  <a:schemeClr val="tx2"/>
                </a:solidFill>
                <a:latin typeface="+mj-lt"/>
                <a:ea typeface="宋体"/>
                <a:cs typeface="宋体"/>
              </a:rPr>
              <a:t>Lutheran Theological Reading</a:t>
            </a:r>
          </a:p>
          <a:p>
            <a:pPr lvl="2" eaLnBrk="0" fontAlgn="base" hangingPunct="0">
              <a:spcBef>
                <a:spcPct val="0"/>
              </a:spcBef>
              <a:spcAft>
                <a:spcPct val="0"/>
              </a:spcAft>
            </a:pPr>
            <a:endParaRPr lang="en-US" altLang="zh-CN" sz="1800" b="1" dirty="0" smtClean="0">
              <a:solidFill>
                <a:schemeClr val="tx2"/>
              </a:solidFill>
              <a:latin typeface="+mj-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In what ways do we hear this passage as law?</a:t>
            </a:r>
          </a:p>
          <a:p>
            <a:pPr lvl="4" eaLnBrk="0" fontAlgn="base" hangingPunct="0">
              <a:spcBef>
                <a:spcPct val="0"/>
              </a:spcBef>
              <a:spcAft>
                <a:spcPct val="0"/>
              </a:spcAft>
            </a:pPr>
            <a:r>
              <a:rPr lang="en-US" altLang="zh-CN" sz="2800" dirty="0" smtClean="0">
                <a:latin typeface="+mn-lt"/>
                <a:ea typeface="宋体"/>
                <a:cs typeface="宋体"/>
              </a:rPr>
              <a:t>  </a:t>
            </a:r>
          </a:p>
          <a:p>
            <a:pPr lvl="4" eaLnBrk="0" fontAlgn="base" hangingPunct="0">
              <a:spcBef>
                <a:spcPct val="0"/>
              </a:spcBef>
              <a:spcAft>
                <a:spcPct val="0"/>
              </a:spcAft>
              <a:buFontTx/>
              <a:buChar char="•"/>
            </a:pPr>
            <a:r>
              <a:rPr lang="en-US" altLang="zh-CN" sz="2800" dirty="0" smtClean="0">
                <a:latin typeface="+mn-lt"/>
                <a:ea typeface="宋体"/>
                <a:cs typeface="宋体"/>
              </a:rPr>
              <a:t>In what ways do we hear </a:t>
            </a:r>
          </a:p>
          <a:p>
            <a:pPr lvl="4" eaLnBrk="0" fontAlgn="base" hangingPunct="0">
              <a:spcBef>
                <a:spcPct val="0"/>
              </a:spcBef>
              <a:spcAft>
                <a:spcPct val="0"/>
              </a:spcAft>
            </a:pPr>
            <a:r>
              <a:rPr lang="en-US" altLang="zh-CN" sz="2800" dirty="0" smtClean="0">
                <a:latin typeface="+mn-lt"/>
                <a:ea typeface="宋体"/>
                <a:cs typeface="宋体"/>
              </a:rPr>
              <a:t>		this passage as Gospel?</a:t>
            </a:r>
          </a:p>
          <a:p>
            <a:pPr lvl="4" eaLnBrk="0" fontAlgn="base" hangingPunct="0">
              <a:spcBef>
                <a:spcPct val="0"/>
              </a:spcBef>
              <a:spcAft>
                <a:spcPct val="0"/>
              </a:spcAft>
            </a:pPr>
            <a:endParaRPr lang="en-US" altLang="zh-CN" sz="18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does this passage show forth Christ?</a:t>
            </a:r>
          </a:p>
          <a:p>
            <a:pPr lvl="4" eaLnBrk="0" fontAlgn="base" hangingPunct="0">
              <a:spcBef>
                <a:spcPct val="0"/>
              </a:spcBef>
              <a:spcAft>
                <a:spcPct val="0"/>
              </a:spcAft>
            </a:pPr>
            <a:endParaRPr lang="en-US" altLang="zh-CN" sz="2800" dirty="0" smtClean="0">
              <a:latin typeface="+mn-lt"/>
              <a:ea typeface="宋体"/>
              <a:cs typeface="宋体"/>
            </a:endParaRPr>
          </a:p>
          <a:p>
            <a:pPr lvl="4" eaLnBrk="0" fontAlgn="base" hangingPunct="0">
              <a:spcBef>
                <a:spcPct val="0"/>
              </a:spcBef>
              <a:spcAft>
                <a:spcPct val="0"/>
              </a:spcAft>
              <a:buFontTx/>
              <a:buChar char="•"/>
            </a:pPr>
            <a:r>
              <a:rPr lang="en-US" altLang="zh-CN" sz="2800" b="1" dirty="0" smtClean="0">
                <a:latin typeface="+mn-lt"/>
                <a:ea typeface="宋体"/>
                <a:cs typeface="宋体"/>
              </a:rPr>
              <a:t>What other passages from the Bible help us </a:t>
            </a:r>
          </a:p>
          <a:p>
            <a:pPr lvl="4" eaLnBrk="0" fontAlgn="base" hangingPunct="0">
              <a:spcBef>
                <a:spcPct val="0"/>
              </a:spcBef>
              <a:spcAft>
                <a:spcPct val="0"/>
              </a:spcAft>
            </a:pPr>
            <a:r>
              <a:rPr lang="en-US" altLang="zh-CN" sz="2800" b="1" dirty="0" smtClean="0">
                <a:latin typeface="+mn-lt"/>
                <a:ea typeface="宋体"/>
                <a:cs typeface="宋体"/>
              </a:rPr>
              <a:t>               to understand this passage?</a:t>
            </a:r>
          </a:p>
          <a:p>
            <a:pPr lvl="4" eaLnBrk="0" fontAlgn="base" hangingPunct="0">
              <a:spcBef>
                <a:spcPct val="0"/>
              </a:spcBef>
              <a:spcAft>
                <a:spcPct val="0"/>
              </a:spcAft>
            </a:pPr>
            <a:endParaRPr lang="en-US" altLang="zh-CN" sz="12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 others hear this text, especially folks </a:t>
            </a:r>
          </a:p>
          <a:p>
            <a:pPr lvl="4" eaLnBrk="0" fontAlgn="base" hangingPunct="0">
              <a:spcBef>
                <a:spcPct val="0"/>
              </a:spcBef>
              <a:spcAft>
                <a:spcPct val="0"/>
              </a:spcAft>
            </a:pPr>
            <a:r>
              <a:rPr lang="en-US" altLang="zh-CN" sz="2800" dirty="0" smtClean="0">
                <a:latin typeface="+mn-lt"/>
                <a:ea typeface="宋体"/>
                <a:cs typeface="宋体"/>
              </a:rPr>
              <a:t>        from cultures different from my own?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f_video_opening"/>
          <p:cNvPicPr>
            <a:picLocks noChangeAspect="1" noChangeArrowheads="1"/>
          </p:cNvPicPr>
          <p:nvPr/>
        </p:nvPicPr>
        <p:blipFill>
          <a:blip r:embed="rId2"/>
          <a:srcRect/>
          <a:stretch>
            <a:fillRect/>
          </a:stretch>
        </p:blipFill>
        <p:spPr bwMode="auto">
          <a:xfrm>
            <a:off x="157163" y="1524000"/>
            <a:ext cx="3749675" cy="5181600"/>
          </a:xfrm>
          <a:prstGeom prst="rect">
            <a:avLst/>
          </a:prstGeom>
          <a:noFill/>
          <a:ln w="9525">
            <a:noFill/>
            <a:miter lim="800000"/>
            <a:headEnd/>
            <a:tailEnd/>
          </a:ln>
        </p:spPr>
      </p:pic>
      <p:sp>
        <p:nvSpPr>
          <p:cNvPr id="2049" name="Rectangle 1"/>
          <p:cNvSpPr>
            <a:spLocks noChangeArrowheads="1"/>
          </p:cNvSpPr>
          <p:nvPr/>
        </p:nvSpPr>
        <p:spPr bwMode="auto">
          <a:xfrm>
            <a:off x="-449952" y="-10890"/>
            <a:ext cx="9593952" cy="64940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lvl="4" eaLnBrk="0" fontAlgn="base" hangingPunct="0">
              <a:spcBef>
                <a:spcPct val="0"/>
              </a:spcBef>
              <a:spcAft>
                <a:spcPct val="0"/>
              </a:spcAft>
              <a:buFontTx/>
              <a:buChar char="•"/>
            </a:pPr>
            <a:endParaRPr kumimoji="0" lang="en-US" sz="20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pPr>
            <a:r>
              <a:rPr lang="en-US" altLang="zh-CN" sz="4000" b="1" dirty="0" smtClean="0">
                <a:solidFill>
                  <a:schemeClr val="tx2"/>
                </a:solidFill>
                <a:latin typeface="+mj-lt"/>
                <a:ea typeface="宋体"/>
                <a:cs typeface="宋体"/>
              </a:rPr>
              <a:t>Lutheran Theological Reading</a:t>
            </a:r>
          </a:p>
          <a:p>
            <a:pPr lvl="2" eaLnBrk="0" fontAlgn="base" hangingPunct="0">
              <a:spcBef>
                <a:spcPct val="0"/>
              </a:spcBef>
              <a:spcAft>
                <a:spcPct val="0"/>
              </a:spcAft>
            </a:pPr>
            <a:endParaRPr lang="en-US" altLang="zh-CN" sz="1800" b="1" dirty="0" smtClean="0">
              <a:solidFill>
                <a:schemeClr val="tx2"/>
              </a:solidFill>
              <a:latin typeface="+mj-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In what ways do we hear this passage as law?</a:t>
            </a:r>
          </a:p>
          <a:p>
            <a:pPr lvl="4" eaLnBrk="0" fontAlgn="base" hangingPunct="0">
              <a:spcBef>
                <a:spcPct val="0"/>
              </a:spcBef>
              <a:spcAft>
                <a:spcPct val="0"/>
              </a:spcAft>
            </a:pPr>
            <a:r>
              <a:rPr lang="en-US" altLang="zh-CN" sz="2800" dirty="0" smtClean="0">
                <a:latin typeface="+mn-lt"/>
                <a:ea typeface="宋体"/>
                <a:cs typeface="宋体"/>
              </a:rPr>
              <a:t>  </a:t>
            </a:r>
          </a:p>
          <a:p>
            <a:pPr lvl="4" eaLnBrk="0" fontAlgn="base" hangingPunct="0">
              <a:spcBef>
                <a:spcPct val="0"/>
              </a:spcBef>
              <a:spcAft>
                <a:spcPct val="0"/>
              </a:spcAft>
              <a:buFontTx/>
              <a:buChar char="•"/>
            </a:pPr>
            <a:r>
              <a:rPr lang="en-US" altLang="zh-CN" sz="2800" dirty="0" smtClean="0">
                <a:latin typeface="+mn-lt"/>
                <a:ea typeface="宋体"/>
                <a:cs typeface="宋体"/>
              </a:rPr>
              <a:t>In what ways do we hear </a:t>
            </a:r>
          </a:p>
          <a:p>
            <a:pPr lvl="4" eaLnBrk="0" fontAlgn="base" hangingPunct="0">
              <a:spcBef>
                <a:spcPct val="0"/>
              </a:spcBef>
              <a:spcAft>
                <a:spcPct val="0"/>
              </a:spcAft>
            </a:pPr>
            <a:r>
              <a:rPr lang="en-US" altLang="zh-CN" sz="2800" dirty="0" smtClean="0">
                <a:latin typeface="+mn-lt"/>
                <a:ea typeface="宋体"/>
                <a:cs typeface="宋体"/>
              </a:rPr>
              <a:t>		this passage as Gospel?</a:t>
            </a:r>
          </a:p>
          <a:p>
            <a:pPr lvl="4" eaLnBrk="0" fontAlgn="base" hangingPunct="0">
              <a:spcBef>
                <a:spcPct val="0"/>
              </a:spcBef>
              <a:spcAft>
                <a:spcPct val="0"/>
              </a:spcAft>
            </a:pPr>
            <a:endParaRPr lang="en-US" altLang="zh-CN" sz="18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does this passage show forth Christ?</a:t>
            </a:r>
          </a:p>
          <a:p>
            <a:pPr lvl="4" eaLnBrk="0" fontAlgn="base" hangingPunct="0">
              <a:spcBef>
                <a:spcPct val="0"/>
              </a:spcBef>
              <a:spcAft>
                <a:spcPct val="0"/>
              </a:spcAft>
            </a:pPr>
            <a:endParaRPr lang="en-US" altLang="zh-CN" sz="28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What other passages from the Bible help us </a:t>
            </a:r>
          </a:p>
          <a:p>
            <a:pPr lvl="4" eaLnBrk="0" fontAlgn="base" hangingPunct="0">
              <a:spcBef>
                <a:spcPct val="0"/>
              </a:spcBef>
              <a:spcAft>
                <a:spcPct val="0"/>
              </a:spcAft>
            </a:pPr>
            <a:r>
              <a:rPr lang="en-US" altLang="zh-CN" sz="2800" dirty="0" smtClean="0">
                <a:latin typeface="+mn-lt"/>
                <a:ea typeface="宋体"/>
                <a:cs typeface="宋体"/>
              </a:rPr>
              <a:t>               to understand this passage?</a:t>
            </a:r>
          </a:p>
          <a:p>
            <a:pPr lvl="4" eaLnBrk="0" fontAlgn="base" hangingPunct="0">
              <a:spcBef>
                <a:spcPct val="0"/>
              </a:spcBef>
              <a:spcAft>
                <a:spcPct val="0"/>
              </a:spcAft>
            </a:pPr>
            <a:endParaRPr lang="en-US" altLang="zh-CN" sz="1200" b="1" dirty="0" smtClean="0">
              <a:latin typeface="+mn-lt"/>
              <a:ea typeface="宋体"/>
              <a:cs typeface="宋体"/>
            </a:endParaRPr>
          </a:p>
          <a:p>
            <a:pPr lvl="4" eaLnBrk="0" fontAlgn="base" hangingPunct="0">
              <a:spcBef>
                <a:spcPct val="0"/>
              </a:spcBef>
              <a:spcAft>
                <a:spcPct val="0"/>
              </a:spcAft>
              <a:buFontTx/>
              <a:buChar char="•"/>
            </a:pPr>
            <a:r>
              <a:rPr lang="en-US" altLang="zh-CN" sz="2800" b="1" dirty="0" smtClean="0">
                <a:latin typeface="+mn-lt"/>
                <a:ea typeface="宋体"/>
                <a:cs typeface="宋体"/>
              </a:rPr>
              <a:t>How do others hear this text, especially folks </a:t>
            </a:r>
          </a:p>
          <a:p>
            <a:pPr lvl="4" eaLnBrk="0" fontAlgn="base" hangingPunct="0">
              <a:spcBef>
                <a:spcPct val="0"/>
              </a:spcBef>
              <a:spcAft>
                <a:spcPct val="0"/>
              </a:spcAft>
            </a:pPr>
            <a:r>
              <a:rPr lang="en-US" altLang="zh-CN" sz="2800" b="1" dirty="0" smtClean="0">
                <a:latin typeface="+mn-lt"/>
                <a:ea typeface="宋体"/>
                <a:cs typeface="宋体"/>
              </a:rPr>
              <a:t>        from cultures different from my own?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f_video_opening"/>
          <p:cNvPicPr>
            <a:picLocks noChangeAspect="1" noChangeArrowheads="1"/>
          </p:cNvPicPr>
          <p:nvPr/>
        </p:nvPicPr>
        <p:blipFill>
          <a:blip r:embed="rId2"/>
          <a:srcRect/>
          <a:stretch>
            <a:fillRect/>
          </a:stretch>
        </p:blipFill>
        <p:spPr bwMode="auto">
          <a:xfrm>
            <a:off x="157163" y="1524000"/>
            <a:ext cx="3749675" cy="5181600"/>
          </a:xfrm>
          <a:prstGeom prst="rect">
            <a:avLst/>
          </a:prstGeom>
          <a:noFill/>
          <a:ln w="9525">
            <a:noFill/>
            <a:miter lim="800000"/>
            <a:headEnd/>
            <a:tailEnd/>
          </a:ln>
        </p:spPr>
      </p:pic>
      <p:sp>
        <p:nvSpPr>
          <p:cNvPr id="2049" name="Rectangle 1"/>
          <p:cNvSpPr>
            <a:spLocks noChangeArrowheads="1"/>
          </p:cNvSpPr>
          <p:nvPr/>
        </p:nvSpPr>
        <p:spPr bwMode="auto">
          <a:xfrm>
            <a:off x="1447800" y="4357832"/>
            <a:ext cx="7696200" cy="166199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Calibri" pitchFamily="34" charset="0"/>
                <a:ea typeface="Calibri" pitchFamily="34" charset="0"/>
                <a:cs typeface="ArialRoundedMTBold"/>
              </a:rPr>
              <a:t>We</a:t>
            </a:r>
            <a:r>
              <a:rPr kumimoji="0" lang="en-US" sz="3200" b="1" i="1" u="none" strike="noStrike" cap="none" normalizeH="0" dirty="0" smtClean="0">
                <a:ln>
                  <a:noFill/>
                </a:ln>
                <a:solidFill>
                  <a:schemeClr val="tx1"/>
                </a:solidFill>
                <a:effectLst/>
                <a:latin typeface="Calibri" pitchFamily="34" charset="0"/>
                <a:ea typeface="Calibri" pitchFamily="34" charset="0"/>
                <a:cs typeface="ArialRoundedMTBold"/>
              </a:rPr>
              <a:t> Read in Community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Calibri" pitchFamily="34" charset="0"/>
                <a:ea typeface="Calibri" pitchFamily="34" charset="0"/>
                <a:cs typeface="ArialRoundedMTBold"/>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Calibri" pitchFamily="34" charset="0"/>
                <a:ea typeface="Calibri" pitchFamily="34" charset="0"/>
                <a:cs typeface="ArialRoundedMTBold"/>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1371600" y="457200"/>
            <a:ext cx="7162800" cy="3631763"/>
          </a:xfrm>
          <a:prstGeom prst="rect">
            <a:avLst/>
          </a:prstGeom>
          <a:noFill/>
        </p:spPr>
        <p:txBody>
          <a:bodyPr wrap="square" rtlCol="0">
            <a:spAutoFit/>
          </a:bodyPr>
          <a:lstStyle/>
          <a:p>
            <a:r>
              <a:rPr lang="en-US" sz="3200" b="1" i="1" dirty="0" smtClean="0">
                <a:latin typeface="Calibri" pitchFamily="34" charset="0"/>
                <a:ea typeface="Calibri" pitchFamily="34" charset="0"/>
                <a:cs typeface="ArialRoundedMTBold"/>
              </a:rPr>
              <a:t>Plain Meaning of the Text</a:t>
            </a:r>
          </a:p>
          <a:p>
            <a:endParaRPr lang="en-US" sz="2000" b="1" i="1" dirty="0" smtClean="0">
              <a:latin typeface="Calibri" pitchFamily="34" charset="0"/>
              <a:ea typeface="Calibri" pitchFamily="34" charset="0"/>
              <a:cs typeface="ArialRoundedMTBold"/>
            </a:endParaRPr>
          </a:p>
          <a:p>
            <a:r>
              <a:rPr lang="en-US" sz="3200" b="1" dirty="0" smtClean="0"/>
              <a:t>“</a:t>
            </a:r>
            <a:r>
              <a:rPr lang="en-US" sz="3200" dirty="0" smtClean="0"/>
              <a:t>The Christian reader should make it his first task to seek out the literal sense, as they call it.  For it alone holds its ground in trouble and trial.”</a:t>
            </a:r>
          </a:p>
          <a:p>
            <a:r>
              <a:rPr lang="en-US" sz="3200" b="1" i="1" dirty="0" smtClean="0">
                <a:latin typeface="Calibri" pitchFamily="34" charset="0"/>
                <a:ea typeface="Calibri" pitchFamily="34" charset="0"/>
                <a:cs typeface="ArialRoundedMTBold"/>
              </a:rPr>
              <a:t>                   </a:t>
            </a:r>
            <a:r>
              <a:rPr lang="en-US" sz="2400" b="1" i="1" dirty="0" smtClean="0">
                <a:latin typeface="Calibri" pitchFamily="34" charset="0"/>
                <a:ea typeface="Calibri" pitchFamily="34" charset="0"/>
                <a:cs typeface="ArialRoundedMTBold"/>
              </a:rPr>
              <a:t>Martin Luther, </a:t>
            </a:r>
            <a:r>
              <a:rPr lang="en-US" sz="2400" dirty="0" smtClean="0"/>
              <a:t>Luther’s Works, vol.9, 24</a:t>
            </a:r>
            <a:r>
              <a:rPr lang="en-US" sz="2400" b="1" i="1" dirty="0" smtClean="0">
                <a:latin typeface="Calibri" pitchFamily="34" charset="0"/>
                <a:ea typeface="Calibri" pitchFamily="34" charset="0"/>
                <a:cs typeface="ArialRoundedMTBold"/>
              </a:rPr>
              <a:t> </a:t>
            </a:r>
          </a:p>
          <a:p>
            <a:pPr lvl="1"/>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blinds(horizontal)">
                                      <p:cBhvr>
                                        <p:cTn id="10" dur="5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49">
                                            <p:txEl>
                                              <p:pRg st="0" end="0"/>
                                            </p:txEl>
                                          </p:spTgt>
                                        </p:tgtEl>
                                        <p:attrNameLst>
                                          <p:attrName>style.visibility</p:attrName>
                                        </p:attrNameLst>
                                      </p:cBhvr>
                                      <p:to>
                                        <p:strVal val="visible"/>
                                      </p:to>
                                    </p:set>
                                    <p:animEffect transition="in" filter="blinds(horizontal)">
                                      <p:cBhvr>
                                        <p:cTn id="15" dur="500"/>
                                        <p:tgtEl>
                                          <p:spTgt spid="20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 63.png"/>
          <p:cNvPicPr>
            <a:picLocks noChangeAspect="1"/>
          </p:cNvPicPr>
          <p:nvPr/>
        </p:nvPicPr>
        <p:blipFill>
          <a:blip r:embed="rId3" cstate="print"/>
          <a:srcRect/>
          <a:stretch>
            <a:fillRect/>
          </a:stretch>
        </p:blipFill>
        <p:spPr bwMode="auto">
          <a:xfrm>
            <a:off x="0" y="1588"/>
            <a:ext cx="9144000" cy="6856412"/>
          </a:xfrm>
          <a:prstGeom prst="rect">
            <a:avLst/>
          </a:prstGeom>
          <a:noFill/>
          <a:ln w="9525">
            <a:noFill/>
            <a:miter lim="800000"/>
            <a:headEnd/>
            <a:tailEnd/>
          </a:ln>
        </p:spPr>
      </p:pic>
      <p:pic>
        <p:nvPicPr>
          <p:cNvPr id="8" name="Picture 7" descr="Picture 64.png"/>
          <p:cNvPicPr>
            <a:picLocks noChangeAspect="1"/>
          </p:cNvPicPr>
          <p:nvPr/>
        </p:nvPicPr>
        <p:blipFill>
          <a:blip r:embed="rId4" cstate="print"/>
          <a:srcRect/>
          <a:stretch>
            <a:fillRect/>
          </a:stretch>
        </p:blipFill>
        <p:spPr bwMode="auto">
          <a:xfrm>
            <a:off x="1066800" y="1265238"/>
            <a:ext cx="6858000" cy="1554162"/>
          </a:xfrm>
          <a:prstGeom prst="rect">
            <a:avLst/>
          </a:prstGeom>
          <a:noFill/>
          <a:ln w="9525">
            <a:noFill/>
            <a:miter lim="800000"/>
            <a:headEnd/>
            <a:tailEnd/>
          </a:ln>
        </p:spPr>
      </p:pic>
      <p:pic>
        <p:nvPicPr>
          <p:cNvPr id="10" name="Picture 9" descr="Picture 2.png"/>
          <p:cNvPicPr>
            <a:picLocks noChangeAspect="1"/>
          </p:cNvPicPr>
          <p:nvPr/>
        </p:nvPicPr>
        <p:blipFill>
          <a:blip r:embed="rId5" cstate="print"/>
          <a:srcRect/>
          <a:stretch>
            <a:fillRect/>
          </a:stretch>
        </p:blipFill>
        <p:spPr bwMode="auto">
          <a:xfrm>
            <a:off x="1219200" y="2514600"/>
            <a:ext cx="1003300" cy="1795463"/>
          </a:xfrm>
          <a:prstGeom prst="rect">
            <a:avLst/>
          </a:prstGeom>
          <a:noFill/>
          <a:ln w="9525">
            <a:noFill/>
            <a:miter lim="800000"/>
            <a:headEnd/>
            <a:tailEnd/>
          </a:ln>
        </p:spPr>
      </p:pic>
      <p:pic>
        <p:nvPicPr>
          <p:cNvPr id="9" name="Picture 8" descr="Picture 65.png"/>
          <p:cNvPicPr>
            <a:picLocks noChangeAspect="1"/>
          </p:cNvPicPr>
          <p:nvPr/>
        </p:nvPicPr>
        <p:blipFill>
          <a:blip r:embed="rId6" cstate="print"/>
          <a:srcRect/>
          <a:stretch>
            <a:fillRect/>
          </a:stretch>
        </p:blipFill>
        <p:spPr bwMode="auto">
          <a:xfrm>
            <a:off x="0" y="3175"/>
            <a:ext cx="9144000" cy="6854825"/>
          </a:xfrm>
          <a:prstGeom prst="rect">
            <a:avLst/>
          </a:prstGeom>
          <a:noFill/>
          <a:ln w="9525">
            <a:noFill/>
            <a:miter lim="800000"/>
            <a:headEnd/>
            <a:tailEnd/>
          </a:ln>
        </p:spPr>
      </p:pic>
      <p:pic>
        <p:nvPicPr>
          <p:cNvPr id="11" name="Picture 10" descr="Picture 6.psd"/>
          <p:cNvPicPr>
            <a:picLocks noChangeAspect="1"/>
          </p:cNvPicPr>
          <p:nvPr/>
        </p:nvPicPr>
        <p:blipFill>
          <a:blip r:embed="rId7" cstate="print"/>
          <a:srcRect/>
          <a:stretch>
            <a:fillRect/>
          </a:stretch>
        </p:blipFill>
        <p:spPr bwMode="auto">
          <a:xfrm>
            <a:off x="6896100" y="4711700"/>
            <a:ext cx="2247900" cy="21463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f_video_opening"/>
          <p:cNvPicPr>
            <a:picLocks noChangeAspect="1" noChangeArrowheads="1"/>
          </p:cNvPicPr>
          <p:nvPr/>
        </p:nvPicPr>
        <p:blipFill>
          <a:blip r:embed="rId2"/>
          <a:srcRect/>
          <a:stretch>
            <a:fillRect/>
          </a:stretch>
        </p:blipFill>
        <p:spPr bwMode="auto">
          <a:xfrm>
            <a:off x="157163" y="1524000"/>
            <a:ext cx="3749675" cy="5181600"/>
          </a:xfrm>
          <a:prstGeom prst="rect">
            <a:avLst/>
          </a:prstGeom>
          <a:noFill/>
          <a:ln w="9525">
            <a:noFill/>
            <a:miter lim="800000"/>
            <a:headEnd/>
            <a:tailEnd/>
          </a:ln>
        </p:spPr>
      </p:pic>
      <p:sp>
        <p:nvSpPr>
          <p:cNvPr id="2049" name="Rectangle 1"/>
          <p:cNvSpPr>
            <a:spLocks noChangeArrowheads="1"/>
          </p:cNvSpPr>
          <p:nvPr/>
        </p:nvSpPr>
        <p:spPr bwMode="auto">
          <a:xfrm>
            <a:off x="1447800" y="4357832"/>
            <a:ext cx="7696200" cy="166199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Calibri" pitchFamily="34" charset="0"/>
                <a:ea typeface="Calibri" pitchFamily="34" charset="0"/>
                <a:cs typeface="ArialRoundedMTBold"/>
              </a:rPr>
              <a:t>We</a:t>
            </a:r>
            <a:r>
              <a:rPr kumimoji="0" lang="en-US" sz="3200" b="1" i="1" u="none" strike="noStrike" cap="none" normalizeH="0" dirty="0" smtClean="0">
                <a:ln>
                  <a:noFill/>
                </a:ln>
                <a:solidFill>
                  <a:schemeClr val="tx1"/>
                </a:solidFill>
                <a:effectLst/>
                <a:latin typeface="Calibri" pitchFamily="34" charset="0"/>
                <a:ea typeface="Calibri" pitchFamily="34" charset="0"/>
                <a:cs typeface="ArialRoundedMTBold"/>
              </a:rPr>
              <a:t> Read Publically, in Community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1" u="none" strike="noStrike" cap="none" normalizeH="0" baseline="0" dirty="0" smtClean="0">
                <a:ln>
                  <a:noFill/>
                </a:ln>
                <a:solidFill>
                  <a:schemeClr val="tx1"/>
                </a:solidFill>
                <a:effectLst/>
                <a:latin typeface="Calibri" pitchFamily="34" charset="0"/>
                <a:ea typeface="Calibri" pitchFamily="34" charset="0"/>
                <a:cs typeface="ArialRoundedMTBold"/>
              </a:rPr>
              <a:t>	Open</a:t>
            </a:r>
            <a:r>
              <a:rPr kumimoji="0" lang="en-US" sz="3200" b="1" i="1" u="none" strike="noStrike" cap="none" normalizeH="0" dirty="0" smtClean="0">
                <a:ln>
                  <a:noFill/>
                </a:ln>
                <a:solidFill>
                  <a:schemeClr val="tx1"/>
                </a:solidFill>
                <a:effectLst/>
                <a:latin typeface="Calibri" pitchFamily="34" charset="0"/>
                <a:ea typeface="Calibri" pitchFamily="34" charset="0"/>
                <a:cs typeface="ArialRoundedMTBold"/>
              </a:rPr>
              <a:t> Scripture.  Join the Conversation.</a:t>
            </a:r>
            <a:endParaRPr kumimoji="0" lang="en-US" sz="3200" b="1" i="1" u="none" strike="noStrike" cap="none" normalizeH="0" baseline="0" dirty="0" smtClean="0">
              <a:ln>
                <a:noFill/>
              </a:ln>
              <a:solidFill>
                <a:schemeClr val="tx1"/>
              </a:solidFill>
              <a:effectLst/>
              <a:latin typeface="Calibri" pitchFamily="34" charset="0"/>
              <a:ea typeface="Calibri" pitchFamily="34" charset="0"/>
              <a:cs typeface="ArialRoundedMTBol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Calibri" pitchFamily="34" charset="0"/>
                <a:ea typeface="Calibri" pitchFamily="34" charset="0"/>
                <a:cs typeface="ArialRoundedMTBold"/>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1371600" y="457200"/>
            <a:ext cx="7162800" cy="3631763"/>
          </a:xfrm>
          <a:prstGeom prst="rect">
            <a:avLst/>
          </a:prstGeom>
          <a:noFill/>
        </p:spPr>
        <p:txBody>
          <a:bodyPr wrap="square" rtlCol="0">
            <a:spAutoFit/>
          </a:bodyPr>
          <a:lstStyle/>
          <a:p>
            <a:r>
              <a:rPr lang="en-US" sz="3200" b="1" i="1" dirty="0" smtClean="0">
                <a:latin typeface="Calibri" pitchFamily="34" charset="0"/>
                <a:ea typeface="Calibri" pitchFamily="34" charset="0"/>
                <a:cs typeface="ArialRoundedMTBold"/>
              </a:rPr>
              <a:t>Plain Meaning of the Text</a:t>
            </a:r>
          </a:p>
          <a:p>
            <a:endParaRPr lang="en-US" sz="2000" b="1" i="1" dirty="0" smtClean="0">
              <a:latin typeface="Calibri" pitchFamily="34" charset="0"/>
              <a:ea typeface="Calibri" pitchFamily="34" charset="0"/>
              <a:cs typeface="ArialRoundedMTBold"/>
            </a:endParaRPr>
          </a:p>
          <a:p>
            <a:r>
              <a:rPr lang="en-US" sz="3200" b="1" dirty="0" smtClean="0"/>
              <a:t>“</a:t>
            </a:r>
            <a:r>
              <a:rPr lang="en-US" sz="3200" dirty="0" smtClean="0"/>
              <a:t>The Christian reader should make it his first task to seek out the literal sense, as they call it.  For it alone holds its ground in trouble and trial.”</a:t>
            </a:r>
          </a:p>
          <a:p>
            <a:r>
              <a:rPr lang="en-US" sz="3200" b="1" i="1" dirty="0" smtClean="0">
                <a:latin typeface="Calibri" pitchFamily="34" charset="0"/>
                <a:ea typeface="Calibri" pitchFamily="34" charset="0"/>
                <a:cs typeface="ArialRoundedMTBold"/>
              </a:rPr>
              <a:t>                   </a:t>
            </a:r>
            <a:r>
              <a:rPr lang="en-US" sz="2400" b="1" i="1" dirty="0" smtClean="0">
                <a:latin typeface="Calibri" pitchFamily="34" charset="0"/>
                <a:ea typeface="Calibri" pitchFamily="34" charset="0"/>
                <a:cs typeface="ArialRoundedMTBold"/>
              </a:rPr>
              <a:t>Martin Luther, </a:t>
            </a:r>
            <a:r>
              <a:rPr lang="en-US" sz="2400" dirty="0" smtClean="0"/>
              <a:t>Luther’s Works, vol.9, 24</a:t>
            </a:r>
            <a:r>
              <a:rPr lang="en-US" sz="2400" b="1" i="1" dirty="0" smtClean="0">
                <a:latin typeface="Calibri" pitchFamily="34" charset="0"/>
                <a:ea typeface="Calibri" pitchFamily="34" charset="0"/>
                <a:cs typeface="ArialRoundedMTBold"/>
              </a:rPr>
              <a:t> </a:t>
            </a:r>
          </a:p>
          <a:p>
            <a:pPr lvl="1"/>
            <a:endParaRPr lang="en-US"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of_video_opening"/>
          <p:cNvPicPr>
            <a:picLocks noChangeAspect="1" noChangeArrowheads="1"/>
          </p:cNvPicPr>
          <p:nvPr/>
        </p:nvPicPr>
        <p:blipFill>
          <a:blip r:embed="rId2"/>
          <a:srcRect/>
          <a:stretch>
            <a:fillRect/>
          </a:stretch>
        </p:blipFill>
        <p:spPr bwMode="auto">
          <a:xfrm>
            <a:off x="157163" y="1524000"/>
            <a:ext cx="3749675" cy="5181600"/>
          </a:xfrm>
          <a:prstGeom prst="rect">
            <a:avLst/>
          </a:prstGeom>
          <a:noFill/>
          <a:ln w="9525">
            <a:noFill/>
            <a:miter lim="800000"/>
            <a:headEnd/>
            <a:tailEnd/>
          </a:ln>
        </p:spPr>
      </p:pic>
      <p:sp>
        <p:nvSpPr>
          <p:cNvPr id="2049" name="Rectangle 1"/>
          <p:cNvSpPr>
            <a:spLocks noChangeArrowheads="1"/>
          </p:cNvSpPr>
          <p:nvPr/>
        </p:nvSpPr>
        <p:spPr bwMode="auto">
          <a:xfrm>
            <a:off x="-449952" y="-10890"/>
            <a:ext cx="9593952" cy="6494085"/>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lvl="4" eaLnBrk="0" fontAlgn="base" hangingPunct="0">
              <a:spcBef>
                <a:spcPct val="0"/>
              </a:spcBef>
              <a:spcAft>
                <a:spcPct val="0"/>
              </a:spcAft>
              <a:buFontTx/>
              <a:buChar char="•"/>
            </a:pPr>
            <a:endParaRPr kumimoji="0" lang="en-US" sz="2000" b="0" i="0" u="none" strike="noStrike" cap="none" normalizeH="0" baseline="0" dirty="0" smtClean="0">
              <a:ln>
                <a:noFill/>
              </a:ln>
              <a:solidFill>
                <a:schemeClr val="tx1"/>
              </a:solidFill>
              <a:effectLst/>
              <a:latin typeface="Arial" pitchFamily="34" charset="0"/>
            </a:endParaRPr>
          </a:p>
          <a:p>
            <a:pPr lvl="2" eaLnBrk="0" fontAlgn="base" hangingPunct="0">
              <a:spcBef>
                <a:spcPct val="0"/>
              </a:spcBef>
              <a:spcAft>
                <a:spcPct val="0"/>
              </a:spcAft>
            </a:pPr>
            <a:r>
              <a:rPr lang="en-US" altLang="zh-CN" sz="4000" b="1" dirty="0" smtClean="0">
                <a:solidFill>
                  <a:schemeClr val="tx2"/>
                </a:solidFill>
                <a:latin typeface="+mj-lt"/>
                <a:ea typeface="宋体"/>
                <a:cs typeface="宋体"/>
              </a:rPr>
              <a:t>Lutheran Theological Reading</a:t>
            </a:r>
          </a:p>
          <a:p>
            <a:pPr lvl="2" eaLnBrk="0" fontAlgn="base" hangingPunct="0">
              <a:spcBef>
                <a:spcPct val="0"/>
              </a:spcBef>
              <a:spcAft>
                <a:spcPct val="0"/>
              </a:spcAft>
            </a:pPr>
            <a:endParaRPr lang="en-US" altLang="zh-CN" sz="1800" b="1" dirty="0" smtClean="0">
              <a:solidFill>
                <a:schemeClr val="tx2"/>
              </a:solidFill>
              <a:latin typeface="+mj-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In what ways do we hear this passage as law?</a:t>
            </a:r>
          </a:p>
          <a:p>
            <a:pPr lvl="4" eaLnBrk="0" fontAlgn="base" hangingPunct="0">
              <a:spcBef>
                <a:spcPct val="0"/>
              </a:spcBef>
              <a:spcAft>
                <a:spcPct val="0"/>
              </a:spcAft>
            </a:pPr>
            <a:r>
              <a:rPr lang="en-US" altLang="zh-CN" sz="2800" dirty="0" smtClean="0">
                <a:latin typeface="+mn-lt"/>
                <a:ea typeface="宋体"/>
                <a:cs typeface="宋体"/>
              </a:rPr>
              <a:t>  </a:t>
            </a:r>
          </a:p>
          <a:p>
            <a:pPr lvl="4" eaLnBrk="0" fontAlgn="base" hangingPunct="0">
              <a:spcBef>
                <a:spcPct val="0"/>
              </a:spcBef>
              <a:spcAft>
                <a:spcPct val="0"/>
              </a:spcAft>
              <a:buFontTx/>
              <a:buChar char="•"/>
            </a:pPr>
            <a:r>
              <a:rPr lang="en-US" altLang="zh-CN" sz="2800" dirty="0" smtClean="0">
                <a:latin typeface="+mn-lt"/>
                <a:ea typeface="宋体"/>
                <a:cs typeface="宋体"/>
              </a:rPr>
              <a:t>In what ways do we hear </a:t>
            </a:r>
          </a:p>
          <a:p>
            <a:pPr lvl="4" eaLnBrk="0" fontAlgn="base" hangingPunct="0">
              <a:spcBef>
                <a:spcPct val="0"/>
              </a:spcBef>
              <a:spcAft>
                <a:spcPct val="0"/>
              </a:spcAft>
            </a:pPr>
            <a:r>
              <a:rPr lang="en-US" altLang="zh-CN" sz="2800" dirty="0" smtClean="0">
                <a:latin typeface="+mn-lt"/>
                <a:ea typeface="宋体"/>
                <a:cs typeface="宋体"/>
              </a:rPr>
              <a:t>		this passage as Gospel?</a:t>
            </a:r>
          </a:p>
          <a:p>
            <a:pPr lvl="4" eaLnBrk="0" fontAlgn="base" hangingPunct="0">
              <a:spcBef>
                <a:spcPct val="0"/>
              </a:spcBef>
              <a:spcAft>
                <a:spcPct val="0"/>
              </a:spcAft>
            </a:pPr>
            <a:endParaRPr lang="en-US" altLang="zh-CN" sz="18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does this passage show forth Christ?</a:t>
            </a:r>
          </a:p>
          <a:p>
            <a:pPr lvl="4" eaLnBrk="0" fontAlgn="base" hangingPunct="0">
              <a:spcBef>
                <a:spcPct val="0"/>
              </a:spcBef>
              <a:spcAft>
                <a:spcPct val="0"/>
              </a:spcAft>
            </a:pPr>
            <a:endParaRPr lang="en-US" altLang="zh-CN" sz="2800"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What other passages from the Bible help us </a:t>
            </a:r>
          </a:p>
          <a:p>
            <a:pPr lvl="4" eaLnBrk="0" fontAlgn="base" hangingPunct="0">
              <a:spcBef>
                <a:spcPct val="0"/>
              </a:spcBef>
              <a:spcAft>
                <a:spcPct val="0"/>
              </a:spcAft>
            </a:pPr>
            <a:r>
              <a:rPr lang="en-US" altLang="zh-CN" sz="2800" dirty="0" smtClean="0">
                <a:latin typeface="+mn-lt"/>
                <a:ea typeface="宋体"/>
                <a:cs typeface="宋体"/>
              </a:rPr>
              <a:t>               to understand this passage?</a:t>
            </a:r>
          </a:p>
          <a:p>
            <a:pPr lvl="4" eaLnBrk="0" fontAlgn="base" hangingPunct="0">
              <a:spcBef>
                <a:spcPct val="0"/>
              </a:spcBef>
              <a:spcAft>
                <a:spcPct val="0"/>
              </a:spcAft>
            </a:pPr>
            <a:endParaRPr lang="en-US" altLang="zh-CN" sz="1200" b="1" dirty="0" smtClean="0">
              <a:latin typeface="+mn-lt"/>
              <a:ea typeface="宋体"/>
              <a:cs typeface="宋体"/>
            </a:endParaRPr>
          </a:p>
          <a:p>
            <a:pPr lvl="4" eaLnBrk="0" fontAlgn="base" hangingPunct="0">
              <a:spcBef>
                <a:spcPct val="0"/>
              </a:spcBef>
              <a:spcAft>
                <a:spcPct val="0"/>
              </a:spcAft>
              <a:buFontTx/>
              <a:buChar char="•"/>
            </a:pPr>
            <a:r>
              <a:rPr lang="en-US" altLang="zh-CN" sz="2800" dirty="0" smtClean="0">
                <a:latin typeface="+mn-lt"/>
                <a:ea typeface="宋体"/>
                <a:cs typeface="宋体"/>
              </a:rPr>
              <a:t>How do others hear this text, especially folks </a:t>
            </a:r>
          </a:p>
          <a:p>
            <a:pPr lvl="4" eaLnBrk="0" fontAlgn="base" hangingPunct="0">
              <a:spcBef>
                <a:spcPct val="0"/>
              </a:spcBef>
              <a:spcAft>
                <a:spcPct val="0"/>
              </a:spcAft>
            </a:pPr>
            <a:r>
              <a:rPr lang="en-US" altLang="zh-CN" sz="2800" dirty="0" smtClean="0">
                <a:latin typeface="+mn-lt"/>
                <a:ea typeface="宋体"/>
                <a:cs typeface="宋体"/>
              </a:rPr>
              <a:t>        from cultures different from my own?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5" name="Picture 4" descr="bof_video_opening"/>
          <p:cNvPicPr>
            <a:picLocks noChangeAspect="1" noChangeArrowheads="1"/>
          </p:cNvPicPr>
          <p:nvPr/>
        </p:nvPicPr>
        <p:blipFill>
          <a:blip r:embed="rId2"/>
          <a:srcRect/>
          <a:stretch>
            <a:fillRect/>
          </a:stretch>
        </p:blipFill>
        <p:spPr bwMode="auto">
          <a:xfrm>
            <a:off x="157163" y="1524000"/>
            <a:ext cx="3749675" cy="5181600"/>
          </a:xfrm>
          <a:prstGeom prst="rect">
            <a:avLst/>
          </a:prstGeom>
          <a:noFill/>
          <a:ln w="9525">
            <a:noFill/>
            <a:miter lim="800000"/>
            <a:headEnd/>
            <a:tailEnd/>
          </a:ln>
        </p:spPr>
      </p:pic>
      <p:sp>
        <p:nvSpPr>
          <p:cNvPr id="72706" name="Rectangle 2"/>
          <p:cNvSpPr>
            <a:spLocks noGrp="1" noChangeArrowheads="1"/>
          </p:cNvSpPr>
          <p:nvPr>
            <p:ph type="title"/>
          </p:nvPr>
        </p:nvSpPr>
        <p:spPr>
          <a:xfrm>
            <a:off x="685800" y="-159642"/>
            <a:ext cx="7772400" cy="1143000"/>
          </a:xfrm>
        </p:spPr>
        <p:txBody>
          <a:bodyPr/>
          <a:lstStyle/>
          <a:p>
            <a:r>
              <a:rPr lang="en-US" altLang="zh-CN" sz="3600" b="1" kern="1200" dirty="0" smtClean="0">
                <a:solidFill>
                  <a:srgbClr val="0070C0"/>
                </a:solidFill>
                <a:latin typeface="+mn-lt"/>
                <a:ea typeface="+mn-ea"/>
                <a:cs typeface="+mn-cs"/>
              </a:rPr>
              <a:t>Literary</a:t>
            </a:r>
            <a:r>
              <a:rPr lang="en-US" altLang="zh-CN" sz="4000" b="1" dirty="0" smtClean="0">
                <a:ea typeface="宋体"/>
                <a:cs typeface="宋体"/>
              </a:rPr>
              <a:t> </a:t>
            </a:r>
            <a:r>
              <a:rPr lang="en-US" altLang="zh-CN" sz="3600" b="1" kern="1200" dirty="0" smtClean="0">
                <a:solidFill>
                  <a:srgbClr val="0070C0"/>
                </a:solidFill>
                <a:latin typeface="+mn-lt"/>
                <a:ea typeface="+mn-ea"/>
                <a:cs typeface="+mn-cs"/>
              </a:rPr>
              <a:t>Reading</a:t>
            </a:r>
            <a:r>
              <a:rPr lang="en-US" altLang="zh-CN" sz="4000" b="1" dirty="0" smtClean="0">
                <a:ea typeface="宋体"/>
                <a:cs typeface="宋体"/>
              </a:rPr>
              <a:t> </a:t>
            </a:r>
            <a:endParaRPr lang="en-US" sz="4000" b="1" dirty="0" smtClean="0">
              <a:ea typeface="ＭＳ Ｐゴシック"/>
              <a:cs typeface="ＭＳ Ｐゴシック"/>
            </a:endParaRPr>
          </a:p>
        </p:txBody>
      </p:sp>
      <p:sp>
        <p:nvSpPr>
          <p:cNvPr id="72707" name="Rectangle 3"/>
          <p:cNvSpPr>
            <a:spLocks noGrp="1" noChangeArrowheads="1"/>
          </p:cNvSpPr>
          <p:nvPr>
            <p:ph type="body" idx="1"/>
          </p:nvPr>
        </p:nvSpPr>
        <p:spPr>
          <a:xfrm>
            <a:off x="1625586" y="903528"/>
            <a:ext cx="7779666" cy="5950848"/>
          </a:xfrm>
        </p:spPr>
        <p:txBody>
          <a:bodyPr/>
          <a:lstStyle/>
          <a:p>
            <a:pPr marL="571500" indent="-571500">
              <a:buFont typeface="+mj-lt"/>
              <a:buAutoNum type="romanUcPeriod"/>
            </a:pPr>
            <a:r>
              <a:rPr lang="en-US" altLang="zh-CN" dirty="0" smtClean="0">
                <a:ea typeface="宋体"/>
                <a:cs typeface="宋体"/>
              </a:rPr>
              <a:t>  Theme and Purpose</a:t>
            </a:r>
          </a:p>
          <a:p>
            <a:pPr marL="571500" indent="-571500">
              <a:buFont typeface="+mj-lt"/>
              <a:buAutoNum type="romanUcPeriod"/>
            </a:pPr>
            <a:r>
              <a:rPr lang="en-US" altLang="zh-CN" dirty="0" smtClean="0">
                <a:ea typeface="宋体"/>
                <a:cs typeface="宋体"/>
              </a:rPr>
              <a:t>   Literary Context </a:t>
            </a:r>
          </a:p>
          <a:p>
            <a:pPr marL="571500" indent="-571500">
              <a:buFont typeface="+mj-lt"/>
              <a:buAutoNum type="romanUcPeriod"/>
            </a:pPr>
            <a:r>
              <a:rPr lang="en-US" altLang="zh-CN" dirty="0" smtClean="0">
                <a:ea typeface="宋体"/>
                <a:cs typeface="宋体"/>
              </a:rPr>
              <a:t>   Structure; form; type; movement;                                catch words and phrases</a:t>
            </a:r>
          </a:p>
          <a:p>
            <a:pPr marL="571500" indent="-571500">
              <a:buFont typeface="+mj-lt"/>
              <a:buAutoNum type="romanUcPeriod"/>
            </a:pPr>
            <a:r>
              <a:rPr lang="en-US" altLang="zh-CN" dirty="0" smtClean="0">
                <a:ea typeface="宋体"/>
                <a:cs typeface="宋体"/>
              </a:rPr>
              <a:t>   Character Analysis</a:t>
            </a:r>
          </a:p>
          <a:p>
            <a:pPr marL="571500" indent="-571500">
              <a:buFont typeface="+mj-lt"/>
              <a:buAutoNum type="romanUcPeriod"/>
            </a:pPr>
            <a:r>
              <a:rPr lang="en-US" altLang="zh-CN" dirty="0" smtClean="0">
                <a:ea typeface="宋体"/>
                <a:cs typeface="宋体"/>
              </a:rPr>
              <a:t>   Setting: Spatial, Temporal, &amp; Social</a:t>
            </a:r>
          </a:p>
          <a:p>
            <a:pPr marL="571500" indent="-571500">
              <a:buFont typeface="+mj-lt"/>
              <a:buAutoNum type="romanUcPeriod"/>
            </a:pPr>
            <a:r>
              <a:rPr lang="en-US" altLang="zh-CN" dirty="0" smtClean="0">
                <a:ea typeface="宋体"/>
                <a:cs typeface="宋体"/>
              </a:rPr>
              <a:t>   Narrator’s point of view; rhetoric</a:t>
            </a:r>
          </a:p>
          <a:p>
            <a:pPr marL="571500" indent="-571500">
              <a:buFont typeface="+mj-lt"/>
              <a:buAutoNum type="romanUcPeriod"/>
            </a:pPr>
            <a:r>
              <a:rPr lang="en-US" altLang="zh-CN" dirty="0" smtClean="0">
                <a:ea typeface="宋体"/>
                <a:cs typeface="宋体"/>
              </a:rPr>
              <a:t>  Themes</a:t>
            </a:r>
          </a:p>
          <a:p>
            <a:pPr marL="571500" indent="-571500">
              <a:buFont typeface="+mj-lt"/>
              <a:buAutoNum type="romanUcPeriod"/>
            </a:pPr>
            <a:r>
              <a:rPr lang="en-US" altLang="zh-CN" dirty="0" smtClean="0">
                <a:ea typeface="宋体"/>
                <a:cs typeface="宋体"/>
              </a:rPr>
              <a:t> Where is God?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linds(horizontal)">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blinds(horizontal)">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blinds(horizontal)">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blinds(horizontal)">
                                      <p:cBhvr>
                                        <p:cTn id="22" dur="500"/>
                                        <p:tgtEl>
                                          <p:spTgt spid="72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animEffect transition="in" filter="blinds(horizontal)">
                                      <p:cBhvr>
                                        <p:cTn id="27" dur="500"/>
                                        <p:tgtEl>
                                          <p:spTgt spid="72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2707">
                                            <p:txEl>
                                              <p:pRg st="5" end="5"/>
                                            </p:txEl>
                                          </p:spTgt>
                                        </p:tgtEl>
                                        <p:attrNameLst>
                                          <p:attrName>style.visibility</p:attrName>
                                        </p:attrNameLst>
                                      </p:cBhvr>
                                      <p:to>
                                        <p:strVal val="visible"/>
                                      </p:to>
                                    </p:set>
                                    <p:animEffect transition="in" filter="blinds(horizontal)">
                                      <p:cBhvr>
                                        <p:cTn id="32" dur="500"/>
                                        <p:tgtEl>
                                          <p:spTgt spid="727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2707">
                                            <p:txEl>
                                              <p:pRg st="6" end="6"/>
                                            </p:txEl>
                                          </p:spTgt>
                                        </p:tgtEl>
                                        <p:attrNameLst>
                                          <p:attrName>style.visibility</p:attrName>
                                        </p:attrNameLst>
                                      </p:cBhvr>
                                      <p:to>
                                        <p:strVal val="visible"/>
                                      </p:to>
                                    </p:set>
                                    <p:animEffect transition="in" filter="blinds(horizontal)">
                                      <p:cBhvr>
                                        <p:cTn id="37" dur="500"/>
                                        <p:tgtEl>
                                          <p:spTgt spid="727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2707">
                                            <p:txEl>
                                              <p:pRg st="7" end="7"/>
                                            </p:txEl>
                                          </p:spTgt>
                                        </p:tgtEl>
                                        <p:attrNameLst>
                                          <p:attrName>style.visibility</p:attrName>
                                        </p:attrNameLst>
                                      </p:cBhvr>
                                      <p:to>
                                        <p:strVal val="visible"/>
                                      </p:to>
                                    </p:set>
                                    <p:animEffect transition="in" filter="blinds(horizontal)">
                                      <p:cBhvr>
                                        <p:cTn id="42" dur="500"/>
                                        <p:tgtEl>
                                          <p:spTgt spid="72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587820" y="127002"/>
            <a:ext cx="6248400" cy="1143000"/>
          </a:xfrm>
        </p:spPr>
        <p:txBody>
          <a:bodyPr>
            <a:normAutofit fontScale="90000"/>
          </a:bodyPr>
          <a:lstStyle/>
          <a:p>
            <a:pPr algn="l"/>
            <a:r>
              <a:rPr lang="en-US" sz="2800" b="1" i="1" dirty="0" smtClean="0">
                <a:ea typeface="ＭＳ Ｐゴシック"/>
                <a:cs typeface="ＭＳ Ｐゴシック"/>
              </a:rPr>
              <a:t/>
            </a:r>
            <a:br>
              <a:rPr lang="en-US" sz="2800" b="1" i="1" dirty="0" smtClean="0">
                <a:ea typeface="ＭＳ Ｐゴシック"/>
                <a:cs typeface="ＭＳ Ｐゴシック"/>
              </a:rPr>
            </a:br>
            <a:r>
              <a:rPr lang="en-US" sz="2400" b="1" i="1" dirty="0" smtClean="0">
                <a:ea typeface="ＭＳ Ｐゴシック"/>
                <a:cs typeface="ＭＳ Ｐゴシック"/>
              </a:rPr>
              <a:t>ELW 796</a:t>
            </a:r>
            <a:r>
              <a:rPr lang="en-US" sz="2400" b="1" dirty="0" smtClean="0">
                <a:ea typeface="ＭＳ Ｐゴシック"/>
                <a:cs typeface="ＭＳ Ｐゴシック"/>
              </a:rPr>
              <a:t> How Firm a Foundation</a:t>
            </a:r>
            <a:r>
              <a:rPr lang="en-US" sz="2400" i="1" dirty="0" smtClean="0">
                <a:ea typeface="ＭＳ Ｐゴシック"/>
                <a:cs typeface="ＭＳ Ｐゴシック"/>
              </a:rPr>
              <a:t/>
            </a:r>
            <a:br>
              <a:rPr lang="en-US" sz="2400" i="1" dirty="0" smtClean="0">
                <a:ea typeface="ＭＳ Ｐゴシック"/>
                <a:cs typeface="ＭＳ Ｐゴシック"/>
              </a:rPr>
            </a:br>
            <a:r>
              <a:rPr lang="en-US" sz="2400" i="1" dirty="0" smtClean="0">
                <a:ea typeface="ＭＳ Ｐゴシック"/>
                <a:cs typeface="ＭＳ Ｐゴシック"/>
              </a:rPr>
              <a:t>Text: J. </a:t>
            </a:r>
            <a:r>
              <a:rPr lang="en-US" sz="2400" i="1" dirty="0" err="1" smtClean="0">
                <a:ea typeface="ＭＳ Ｐゴシック"/>
                <a:cs typeface="ＭＳ Ｐゴシック"/>
              </a:rPr>
              <a:t>Rippon</a:t>
            </a:r>
            <a:r>
              <a:rPr lang="en-US" sz="2400" i="1" dirty="0" smtClean="0">
                <a:ea typeface="ＭＳ Ｐゴシック"/>
                <a:cs typeface="ＭＳ Ｐゴシック"/>
              </a:rPr>
              <a:t>    Music: Early American</a:t>
            </a:r>
            <a:r>
              <a:rPr lang="en-US" sz="2400" dirty="0" smtClean="0">
                <a:ea typeface="ＭＳ Ｐゴシック"/>
                <a:cs typeface="ＭＳ Ｐゴシック"/>
              </a:rPr>
              <a:t/>
            </a:r>
            <a:br>
              <a:rPr lang="en-US" sz="2400" dirty="0" smtClean="0">
                <a:ea typeface="ＭＳ Ｐゴシック"/>
                <a:cs typeface="ＭＳ Ｐゴシック"/>
              </a:rPr>
            </a:br>
            <a:endParaRPr lang="en-US" sz="2400" dirty="0" smtClean="0">
              <a:ea typeface="ＭＳ Ｐゴシック"/>
              <a:cs typeface="ＭＳ Ｐゴシック"/>
            </a:endParaRPr>
          </a:p>
        </p:txBody>
      </p:sp>
      <p:sp>
        <p:nvSpPr>
          <p:cNvPr id="56322" name="Rectangle 3"/>
          <p:cNvSpPr>
            <a:spLocks noGrp="1" noChangeArrowheads="1"/>
          </p:cNvSpPr>
          <p:nvPr>
            <p:ph type="body" idx="4294967295"/>
          </p:nvPr>
        </p:nvSpPr>
        <p:spPr>
          <a:xfrm>
            <a:off x="1117578" y="1295400"/>
            <a:ext cx="7772400" cy="2438400"/>
          </a:xfrm>
        </p:spPr>
        <p:txBody>
          <a:bodyPr/>
          <a:lstStyle/>
          <a:p>
            <a:pPr>
              <a:buFontTx/>
              <a:buNone/>
            </a:pPr>
            <a:r>
              <a:rPr lang="en-US" sz="2800" b="1" dirty="0" smtClean="0">
                <a:latin typeface="Times New Roman" pitchFamily="18" charset="0"/>
                <a:ea typeface="ＭＳ Ｐゴシック"/>
                <a:cs typeface="Times New Roman" pitchFamily="18" charset="0"/>
              </a:rPr>
              <a:t>How firm a foundation, O saints of the Lord,</a:t>
            </a:r>
          </a:p>
          <a:p>
            <a:pPr>
              <a:buFontTx/>
              <a:buNone/>
            </a:pPr>
            <a:r>
              <a:rPr lang="en-US" sz="2800" b="1" dirty="0" smtClean="0">
                <a:latin typeface="Times New Roman" pitchFamily="18" charset="0"/>
                <a:ea typeface="ＭＳ Ｐゴシック"/>
                <a:cs typeface="Times New Roman" pitchFamily="18" charset="0"/>
              </a:rPr>
              <a:t>Is laid for your faith in his excellent Word!</a:t>
            </a:r>
          </a:p>
          <a:p>
            <a:pPr>
              <a:buFontTx/>
              <a:buNone/>
            </a:pPr>
            <a:r>
              <a:rPr lang="en-US" sz="2800" b="1" dirty="0" smtClean="0">
                <a:latin typeface="Times New Roman" pitchFamily="18" charset="0"/>
                <a:ea typeface="ＭＳ Ｐゴシック"/>
                <a:cs typeface="Times New Roman" pitchFamily="18" charset="0"/>
              </a:rPr>
              <a:t>What more can he say than to you he has said</a:t>
            </a:r>
          </a:p>
          <a:p>
            <a:pPr>
              <a:buFontTx/>
              <a:buNone/>
            </a:pPr>
            <a:r>
              <a:rPr lang="en-US" sz="2800" b="1" dirty="0" smtClean="0">
                <a:latin typeface="Times New Roman" pitchFamily="18" charset="0"/>
                <a:ea typeface="ＭＳ Ｐゴシック"/>
                <a:cs typeface="Times New Roman" pitchFamily="18" charset="0"/>
              </a:rPr>
              <a:t>Who unto the Savior for refuge have fled?</a:t>
            </a:r>
          </a:p>
          <a:p>
            <a:pPr>
              <a:buFontTx/>
              <a:buNone/>
            </a:pPr>
            <a:endParaRPr lang="en-US" sz="2800" dirty="0" smtClean="0">
              <a:latin typeface="Times New Roman" pitchFamily="18" charset="0"/>
              <a:ea typeface="ＭＳ Ｐゴシック"/>
              <a:cs typeface="Times New Roman" pitchFamily="18" charset="0"/>
            </a:endParaRPr>
          </a:p>
        </p:txBody>
      </p:sp>
      <p:sp>
        <p:nvSpPr>
          <p:cNvPr id="56324" name="Rectangle 5"/>
          <p:cNvSpPr>
            <a:spLocks noChangeArrowheads="1"/>
          </p:cNvSpPr>
          <p:nvPr/>
        </p:nvSpPr>
        <p:spPr bwMode="auto">
          <a:xfrm>
            <a:off x="2097324" y="3657600"/>
            <a:ext cx="7543800" cy="2227263"/>
          </a:xfrm>
          <a:prstGeom prst="rect">
            <a:avLst/>
          </a:prstGeom>
          <a:noFill/>
          <a:ln w="9525">
            <a:noFill/>
            <a:miter lim="800000"/>
            <a:headEnd/>
            <a:tailEnd/>
          </a:ln>
        </p:spPr>
        <p:txBody>
          <a:bodyPr>
            <a:spAutoFit/>
          </a:bodyPr>
          <a:lstStyle/>
          <a:p>
            <a:pPr eaLnBrk="0" hangingPunct="0"/>
            <a:r>
              <a:rPr lang="en-US" sz="2800" b="1" dirty="0">
                <a:latin typeface="Times New Roman" pitchFamily="18" charset="0"/>
              </a:rPr>
              <a:t>Fear not, I am with you, oh be not dismayed,</a:t>
            </a:r>
          </a:p>
          <a:p>
            <a:pPr eaLnBrk="0" hangingPunct="0"/>
            <a:r>
              <a:rPr lang="en-US" sz="2800" b="1" dirty="0">
                <a:latin typeface="Times New Roman" pitchFamily="18" charset="0"/>
              </a:rPr>
              <a:t>For I am your God and will still give you aid,</a:t>
            </a:r>
          </a:p>
          <a:p>
            <a:pPr eaLnBrk="0" hangingPunct="0"/>
            <a:r>
              <a:rPr lang="en-US" sz="2800" b="1" dirty="0">
                <a:latin typeface="Times New Roman" pitchFamily="18" charset="0"/>
              </a:rPr>
              <a:t>I’ll strengthen you, help you, </a:t>
            </a:r>
          </a:p>
          <a:p>
            <a:pPr eaLnBrk="0" hangingPunct="0"/>
            <a:r>
              <a:rPr lang="en-US" sz="2800" b="1" dirty="0">
                <a:latin typeface="Times New Roman" pitchFamily="18" charset="0"/>
              </a:rPr>
              <a:t>		and cause you to stand,</a:t>
            </a:r>
          </a:p>
          <a:p>
            <a:pPr eaLnBrk="0" hangingPunct="0"/>
            <a:r>
              <a:rPr lang="en-US" sz="2800" b="1" dirty="0">
                <a:latin typeface="Times New Roman" pitchFamily="18" charset="0"/>
              </a:rPr>
              <a:t>Upheld by my righteous, omnipotent hand.</a:t>
            </a:r>
          </a:p>
        </p:txBody>
      </p:sp>
      <p:pic>
        <p:nvPicPr>
          <p:cNvPr id="2050" name="Picture 2"/>
          <p:cNvPicPr preferRelativeResize="0">
            <a:picLocks noChangeArrowheads="1"/>
          </p:cNvPicPr>
          <p:nvPr/>
        </p:nvPicPr>
        <p:blipFill>
          <a:blip r:embed="rId2"/>
          <a:srcRect/>
          <a:stretch>
            <a:fillRect/>
          </a:stretch>
        </p:blipFill>
        <p:spPr bwMode="auto">
          <a:xfrm>
            <a:off x="174186" y="3429000"/>
            <a:ext cx="1828800" cy="3429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86506" y="-145128"/>
            <a:ext cx="7772400" cy="1143000"/>
          </a:xfrm>
        </p:spPr>
        <p:txBody>
          <a:bodyPr/>
          <a:lstStyle/>
          <a:p>
            <a:r>
              <a:rPr lang="en-US" altLang="zh-CN" sz="3600" b="1" kern="1200" dirty="0" smtClean="0">
                <a:solidFill>
                  <a:srgbClr val="0070C0"/>
                </a:solidFill>
                <a:latin typeface="+mn-lt"/>
                <a:ea typeface="+mn-ea"/>
                <a:cs typeface="+mn-cs"/>
              </a:rPr>
              <a:t>Literary</a:t>
            </a:r>
            <a:r>
              <a:rPr lang="en-US" altLang="zh-CN" sz="4000" b="1" dirty="0" smtClean="0">
                <a:ea typeface="宋体"/>
                <a:cs typeface="宋体"/>
              </a:rPr>
              <a:t> </a:t>
            </a:r>
            <a:r>
              <a:rPr lang="en-US" altLang="zh-CN" sz="3600" b="1" kern="1200" dirty="0" smtClean="0">
                <a:solidFill>
                  <a:srgbClr val="0070C0"/>
                </a:solidFill>
                <a:latin typeface="+mn-lt"/>
                <a:ea typeface="+mn-ea"/>
                <a:cs typeface="+mn-cs"/>
              </a:rPr>
              <a:t>Exercise #2</a:t>
            </a:r>
            <a:r>
              <a:rPr lang="en-US" altLang="zh-CN" sz="4000" b="1" dirty="0" smtClean="0">
                <a:ea typeface="宋体"/>
                <a:cs typeface="宋体"/>
              </a:rPr>
              <a:t> </a:t>
            </a:r>
            <a:endParaRPr lang="en-US" sz="4000" b="1" dirty="0" smtClean="0">
              <a:ea typeface="ＭＳ Ｐゴシック"/>
              <a:cs typeface="ＭＳ Ｐゴシック"/>
            </a:endParaRPr>
          </a:p>
        </p:txBody>
      </p:sp>
      <p:sp>
        <p:nvSpPr>
          <p:cNvPr id="72707" name="Rectangle 3"/>
          <p:cNvSpPr>
            <a:spLocks noGrp="1" noChangeArrowheads="1"/>
          </p:cNvSpPr>
          <p:nvPr>
            <p:ph type="body" idx="1"/>
          </p:nvPr>
        </p:nvSpPr>
        <p:spPr>
          <a:xfrm>
            <a:off x="-29010" y="772902"/>
            <a:ext cx="7779666" cy="5950848"/>
          </a:xfrm>
        </p:spPr>
        <p:txBody>
          <a:bodyPr/>
          <a:lstStyle/>
          <a:p>
            <a:pPr>
              <a:buNone/>
            </a:pPr>
            <a:r>
              <a:rPr lang="en-US" dirty="0" smtClean="0"/>
              <a:t>Notice Places</a:t>
            </a:r>
          </a:p>
          <a:p>
            <a:pPr lvl="0"/>
            <a:r>
              <a:rPr lang="en-US" dirty="0" smtClean="0"/>
              <a:t>Choose a place to discuss: </a:t>
            </a:r>
          </a:p>
          <a:p>
            <a:pPr lvl="0">
              <a:buNone/>
            </a:pPr>
            <a:r>
              <a:rPr lang="en-US" dirty="0" smtClean="0"/>
              <a:t>Village, Jerusalem, Journey, Meal</a:t>
            </a:r>
          </a:p>
          <a:p>
            <a:pPr lvl="0"/>
            <a:r>
              <a:rPr lang="en-US" dirty="0" smtClean="0"/>
              <a:t>Talk about this place in your life.</a:t>
            </a:r>
          </a:p>
          <a:p>
            <a:pPr lvl="0"/>
            <a:r>
              <a:rPr lang="en-US" dirty="0" smtClean="0"/>
              <a:t>Where is your place found elsewhere in the Bible, and why it is important?</a:t>
            </a:r>
          </a:p>
          <a:p>
            <a:pPr>
              <a:buNone/>
            </a:pPr>
            <a:endParaRPr lang="en-US" altLang="zh-CN" dirty="0" smtClean="0">
              <a:ea typeface="宋体"/>
              <a:cs typeface="宋体"/>
            </a:endParaRPr>
          </a:p>
        </p:txBody>
      </p:sp>
      <p:pic>
        <p:nvPicPr>
          <p:cNvPr id="3074" name="Picture 2"/>
          <p:cNvPicPr>
            <a:picLocks noChangeAspect="1" noChangeArrowheads="1"/>
          </p:cNvPicPr>
          <p:nvPr/>
        </p:nvPicPr>
        <p:blipFill>
          <a:blip r:embed="rId2"/>
          <a:srcRect/>
          <a:stretch>
            <a:fillRect/>
          </a:stretch>
        </p:blipFill>
        <p:spPr bwMode="auto">
          <a:xfrm>
            <a:off x="6153513" y="-1335"/>
            <a:ext cx="3019425" cy="2124075"/>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0" y="5069118"/>
            <a:ext cx="3810000" cy="2533650"/>
          </a:xfrm>
          <a:prstGeom prst="rect">
            <a:avLst/>
          </a:prstGeom>
          <a:noFill/>
          <a:ln w="9525">
            <a:noFill/>
            <a:miter lim="800000"/>
            <a:headEnd/>
            <a:tailEnd/>
          </a:ln>
        </p:spPr>
      </p:pic>
      <p:pic>
        <p:nvPicPr>
          <p:cNvPr id="3077" name="Picture 5"/>
          <p:cNvPicPr>
            <a:picLocks noChangeAspect="1" noChangeArrowheads="1"/>
          </p:cNvPicPr>
          <p:nvPr/>
        </p:nvPicPr>
        <p:blipFill>
          <a:blip r:embed="rId4"/>
          <a:srcRect/>
          <a:stretch>
            <a:fillRect/>
          </a:stretch>
        </p:blipFill>
        <p:spPr bwMode="auto">
          <a:xfrm>
            <a:off x="6299165" y="4720129"/>
            <a:ext cx="2818935" cy="2117200"/>
          </a:xfrm>
          <a:prstGeom prst="rect">
            <a:avLst/>
          </a:prstGeom>
          <a:noFill/>
          <a:ln w="9525">
            <a:noFill/>
            <a:miter lim="800000"/>
            <a:headEnd/>
            <a:tailEnd/>
          </a:ln>
        </p:spPr>
      </p:pic>
      <p:pic>
        <p:nvPicPr>
          <p:cNvPr id="3076" name="Picture 4"/>
          <p:cNvPicPr>
            <a:picLocks noChangeAspect="1" noChangeArrowheads="1"/>
          </p:cNvPicPr>
          <p:nvPr/>
        </p:nvPicPr>
        <p:blipFill>
          <a:blip r:embed="rId5"/>
          <a:srcRect/>
          <a:stretch>
            <a:fillRect/>
          </a:stretch>
        </p:blipFill>
        <p:spPr bwMode="auto">
          <a:xfrm>
            <a:off x="3802722" y="4343418"/>
            <a:ext cx="2598078" cy="181812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linds(horizontal)">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linds(horizont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blinds(horizontal)">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blinds(horizontal)">
                                      <p:cBhvr>
                                        <p:cTn id="22" dur="5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blinds(horizontal)">
                                      <p:cBhvr>
                                        <p:cTn id="27" dur="500"/>
                                        <p:tgtEl>
                                          <p:spTgt spid="307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2707">
                                            <p:txEl>
                                              <p:pRg st="1" end="1"/>
                                            </p:txEl>
                                          </p:spTgt>
                                        </p:tgtEl>
                                        <p:attrNameLst>
                                          <p:attrName>style.visibility</p:attrName>
                                        </p:attrNameLst>
                                      </p:cBhvr>
                                      <p:to>
                                        <p:strVal val="visible"/>
                                      </p:to>
                                    </p:set>
                                    <p:animEffect transition="in" filter="blinds(horizontal)">
                                      <p:cBhvr>
                                        <p:cTn id="32" dur="500"/>
                                        <p:tgtEl>
                                          <p:spTgt spid="72707">
                                            <p:txEl>
                                              <p:pRg st="1" end="1"/>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72707">
                                            <p:txEl>
                                              <p:pRg st="2" end="2"/>
                                            </p:txEl>
                                          </p:spTgt>
                                        </p:tgtEl>
                                        <p:attrNameLst>
                                          <p:attrName>style.visibility</p:attrName>
                                        </p:attrNameLst>
                                      </p:cBhvr>
                                      <p:to>
                                        <p:strVal val="visible"/>
                                      </p:to>
                                    </p:set>
                                    <p:animEffect transition="in" filter="blinds(horizontal)">
                                      <p:cBhvr>
                                        <p:cTn id="35" dur="500"/>
                                        <p:tgtEl>
                                          <p:spTgt spid="7270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2707">
                                            <p:txEl>
                                              <p:pRg st="3" end="3"/>
                                            </p:txEl>
                                          </p:spTgt>
                                        </p:tgtEl>
                                        <p:attrNameLst>
                                          <p:attrName>style.visibility</p:attrName>
                                        </p:attrNameLst>
                                      </p:cBhvr>
                                      <p:to>
                                        <p:strVal val="visible"/>
                                      </p:to>
                                    </p:set>
                                    <p:animEffect transition="in" filter="blinds(horizontal)">
                                      <p:cBhvr>
                                        <p:cTn id="40" dur="500"/>
                                        <p:tgtEl>
                                          <p:spTgt spid="72707">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72707">
                                            <p:txEl>
                                              <p:pRg st="4" end="4"/>
                                            </p:txEl>
                                          </p:spTgt>
                                        </p:tgtEl>
                                        <p:attrNameLst>
                                          <p:attrName>style.visibility</p:attrName>
                                        </p:attrNameLst>
                                      </p:cBhvr>
                                      <p:to>
                                        <p:strVal val="visible"/>
                                      </p:to>
                                    </p:set>
                                    <p:animEffect transition="in" filter="blinds(horizontal)">
                                      <p:cBhvr>
                                        <p:cTn id="45" dur="500"/>
                                        <p:tgtEl>
                                          <p:spTgt spid="727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86506" y="-145128"/>
            <a:ext cx="7772400" cy="1143000"/>
          </a:xfrm>
        </p:spPr>
        <p:txBody>
          <a:bodyPr/>
          <a:lstStyle/>
          <a:p>
            <a:r>
              <a:rPr lang="en-US" altLang="zh-CN" sz="3600" b="1" kern="1200" dirty="0" err="1" smtClean="0">
                <a:solidFill>
                  <a:srgbClr val="0070C0"/>
                </a:solidFill>
                <a:latin typeface="+mn-lt"/>
                <a:ea typeface="+mn-ea"/>
                <a:cs typeface="+mn-cs"/>
              </a:rPr>
              <a:t>ELW</a:t>
            </a:r>
            <a:r>
              <a:rPr lang="en-US" altLang="zh-CN" sz="3600" b="1" kern="1200" dirty="0" smtClean="0">
                <a:solidFill>
                  <a:srgbClr val="0070C0"/>
                </a:solidFill>
                <a:latin typeface="+mn-lt"/>
                <a:ea typeface="+mn-ea"/>
                <a:cs typeface="+mn-cs"/>
              </a:rPr>
              <a:t> 618  Guide Me Ever</a:t>
            </a:r>
            <a:endParaRPr lang="en-US" sz="4000" b="1" dirty="0" smtClean="0">
              <a:ea typeface="ＭＳ Ｐゴシック"/>
              <a:cs typeface="ＭＳ Ｐゴシック"/>
            </a:endParaRPr>
          </a:p>
        </p:txBody>
      </p:sp>
      <p:sp>
        <p:nvSpPr>
          <p:cNvPr id="72707" name="Rectangle 3"/>
          <p:cNvSpPr>
            <a:spLocks noGrp="1" noChangeArrowheads="1"/>
          </p:cNvSpPr>
          <p:nvPr>
            <p:ph type="body" idx="1"/>
          </p:nvPr>
        </p:nvSpPr>
        <p:spPr>
          <a:xfrm>
            <a:off x="-29010" y="772902"/>
            <a:ext cx="7779666" cy="5950848"/>
          </a:xfrm>
        </p:spPr>
        <p:txBody>
          <a:bodyPr/>
          <a:lstStyle/>
          <a:p>
            <a:pPr>
              <a:buNone/>
            </a:pPr>
            <a:r>
              <a:rPr lang="en-US" altLang="zh-CN" dirty="0" smtClean="0">
                <a:ea typeface="宋体"/>
                <a:cs typeface="宋体"/>
              </a:rPr>
              <a:t>Guide me ever, great Redeemer,</a:t>
            </a:r>
          </a:p>
          <a:p>
            <a:pPr>
              <a:buNone/>
            </a:pPr>
            <a:r>
              <a:rPr lang="en-US" altLang="zh-CN" dirty="0" smtClean="0">
                <a:ea typeface="宋体"/>
                <a:cs typeface="宋体"/>
              </a:rPr>
              <a:t>     pilgrim through this barren land.</a:t>
            </a:r>
          </a:p>
          <a:p>
            <a:pPr>
              <a:buNone/>
            </a:pPr>
            <a:r>
              <a:rPr lang="en-US" altLang="zh-CN" dirty="0" smtClean="0">
                <a:ea typeface="宋体"/>
                <a:cs typeface="宋体"/>
              </a:rPr>
              <a:t>I am weak, but you are mighty;</a:t>
            </a:r>
          </a:p>
          <a:p>
            <a:pPr>
              <a:buNone/>
            </a:pPr>
            <a:r>
              <a:rPr lang="en-US" altLang="zh-CN" dirty="0" smtClean="0">
                <a:ea typeface="宋体"/>
                <a:cs typeface="宋体"/>
              </a:rPr>
              <a:t>    hold me with your </a:t>
            </a:r>
            <a:r>
              <a:rPr lang="en-US" altLang="zh-CN" dirty="0" err="1" smtClean="0">
                <a:ea typeface="宋体"/>
                <a:cs typeface="宋体"/>
              </a:rPr>
              <a:t>pow’rful</a:t>
            </a:r>
            <a:r>
              <a:rPr lang="en-US" altLang="zh-CN" dirty="0" smtClean="0">
                <a:ea typeface="宋体"/>
                <a:cs typeface="宋体"/>
              </a:rPr>
              <a:t> hand.</a:t>
            </a:r>
          </a:p>
          <a:p>
            <a:pPr>
              <a:buNone/>
            </a:pPr>
            <a:r>
              <a:rPr lang="en-US" altLang="zh-CN" dirty="0" smtClean="0">
                <a:ea typeface="宋体"/>
                <a:cs typeface="宋体"/>
              </a:rPr>
              <a:t>Bread of heaven, bread of heaven,</a:t>
            </a:r>
          </a:p>
          <a:p>
            <a:pPr>
              <a:buNone/>
            </a:pPr>
            <a:r>
              <a:rPr lang="en-US" altLang="zh-CN" dirty="0" smtClean="0">
                <a:ea typeface="宋体"/>
                <a:cs typeface="宋体"/>
              </a:rPr>
              <a:t>   feed me now and evermore, feed me now</a:t>
            </a:r>
          </a:p>
          <a:p>
            <a:pPr>
              <a:buNone/>
            </a:pPr>
            <a:r>
              <a:rPr lang="en-US" altLang="zh-CN" dirty="0" smtClean="0">
                <a:ea typeface="宋体"/>
                <a:cs typeface="宋体"/>
              </a:rPr>
              <a:t>          and evermore.</a:t>
            </a:r>
          </a:p>
        </p:txBody>
      </p:sp>
      <p:pic>
        <p:nvPicPr>
          <p:cNvPr id="3074" name="Picture 2"/>
          <p:cNvPicPr>
            <a:picLocks noChangeAspect="1" noChangeArrowheads="1"/>
          </p:cNvPicPr>
          <p:nvPr/>
        </p:nvPicPr>
        <p:blipFill>
          <a:blip r:embed="rId2"/>
          <a:srcRect/>
          <a:stretch>
            <a:fillRect/>
          </a:stretch>
        </p:blipFill>
        <p:spPr bwMode="auto">
          <a:xfrm>
            <a:off x="6153513" y="-1335"/>
            <a:ext cx="3019425" cy="2124075"/>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0" y="5069118"/>
            <a:ext cx="3810000" cy="2533650"/>
          </a:xfrm>
          <a:prstGeom prst="rect">
            <a:avLst/>
          </a:prstGeom>
          <a:noFill/>
          <a:ln w="9525">
            <a:noFill/>
            <a:miter lim="800000"/>
            <a:headEnd/>
            <a:tailEnd/>
          </a:ln>
        </p:spPr>
      </p:pic>
      <p:pic>
        <p:nvPicPr>
          <p:cNvPr id="3077" name="Picture 5"/>
          <p:cNvPicPr>
            <a:picLocks noChangeAspect="1" noChangeArrowheads="1"/>
          </p:cNvPicPr>
          <p:nvPr/>
        </p:nvPicPr>
        <p:blipFill>
          <a:blip r:embed="rId4"/>
          <a:srcRect/>
          <a:stretch>
            <a:fillRect/>
          </a:stretch>
        </p:blipFill>
        <p:spPr bwMode="auto">
          <a:xfrm>
            <a:off x="6299165" y="4720129"/>
            <a:ext cx="2818935" cy="2117200"/>
          </a:xfrm>
          <a:prstGeom prst="rect">
            <a:avLst/>
          </a:prstGeom>
          <a:noFill/>
          <a:ln w="9525">
            <a:noFill/>
            <a:miter lim="800000"/>
            <a:headEnd/>
            <a:tailEnd/>
          </a:ln>
        </p:spPr>
      </p:pic>
      <p:pic>
        <p:nvPicPr>
          <p:cNvPr id="3076" name="Picture 4"/>
          <p:cNvPicPr>
            <a:picLocks noChangeAspect="1" noChangeArrowheads="1"/>
          </p:cNvPicPr>
          <p:nvPr/>
        </p:nvPicPr>
        <p:blipFill>
          <a:blip r:embed="rId5"/>
          <a:srcRect/>
          <a:stretch>
            <a:fillRect/>
          </a:stretch>
        </p:blipFill>
        <p:spPr bwMode="auto">
          <a:xfrm>
            <a:off x="3802722" y="4343418"/>
            <a:ext cx="2598078" cy="181812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2705" name="Picture 4" descr="bof_video_opening"/>
          <p:cNvPicPr>
            <a:picLocks noChangeAspect="1" noChangeArrowheads="1"/>
          </p:cNvPicPr>
          <p:nvPr/>
        </p:nvPicPr>
        <p:blipFill>
          <a:blip r:embed="rId2"/>
          <a:srcRect/>
          <a:stretch>
            <a:fillRect/>
          </a:stretch>
        </p:blipFill>
        <p:spPr bwMode="auto">
          <a:xfrm>
            <a:off x="157163" y="1524000"/>
            <a:ext cx="3749675" cy="5181600"/>
          </a:xfrm>
          <a:prstGeom prst="rect">
            <a:avLst/>
          </a:prstGeom>
          <a:noFill/>
          <a:ln w="9525">
            <a:noFill/>
            <a:miter lim="800000"/>
            <a:headEnd/>
            <a:tailEnd/>
          </a:ln>
        </p:spPr>
      </p:pic>
      <p:sp>
        <p:nvSpPr>
          <p:cNvPr id="72706" name="Rectangle 2"/>
          <p:cNvSpPr>
            <a:spLocks noGrp="1" noChangeArrowheads="1"/>
          </p:cNvSpPr>
          <p:nvPr>
            <p:ph type="title"/>
          </p:nvPr>
        </p:nvSpPr>
        <p:spPr>
          <a:xfrm>
            <a:off x="685800" y="101610"/>
            <a:ext cx="7772400" cy="1143000"/>
          </a:xfrm>
        </p:spPr>
        <p:txBody>
          <a:bodyPr/>
          <a:lstStyle/>
          <a:p>
            <a:r>
              <a:rPr lang="en-US" altLang="zh-CN" sz="3600" b="1" kern="1200" dirty="0" smtClean="0">
                <a:solidFill>
                  <a:srgbClr val="0070C0"/>
                </a:solidFill>
                <a:latin typeface="+mn-lt"/>
                <a:ea typeface="+mn-ea"/>
                <a:cs typeface="+mn-cs"/>
              </a:rPr>
              <a:t>Literary</a:t>
            </a:r>
            <a:r>
              <a:rPr lang="en-US" altLang="zh-CN" sz="4000" b="1" dirty="0" smtClean="0">
                <a:ea typeface="宋体"/>
                <a:cs typeface="宋体"/>
              </a:rPr>
              <a:t> </a:t>
            </a:r>
            <a:r>
              <a:rPr lang="en-US" altLang="zh-CN" sz="3600" b="1" kern="1200" dirty="0" smtClean="0">
                <a:solidFill>
                  <a:srgbClr val="0070C0"/>
                </a:solidFill>
                <a:latin typeface="+mn-lt"/>
                <a:ea typeface="+mn-ea"/>
                <a:cs typeface="+mn-cs"/>
              </a:rPr>
              <a:t>Reading</a:t>
            </a:r>
            <a:r>
              <a:rPr lang="en-US" altLang="zh-CN" sz="4000" b="1" dirty="0" smtClean="0">
                <a:ea typeface="宋体"/>
                <a:cs typeface="宋体"/>
              </a:rPr>
              <a:t> </a:t>
            </a:r>
            <a:endParaRPr lang="en-US" sz="4000" b="1" dirty="0" smtClean="0">
              <a:ea typeface="ＭＳ Ｐゴシック"/>
              <a:cs typeface="ＭＳ Ｐゴシック"/>
            </a:endParaRPr>
          </a:p>
        </p:txBody>
      </p:sp>
      <p:sp>
        <p:nvSpPr>
          <p:cNvPr id="72707" name="Rectangle 3"/>
          <p:cNvSpPr>
            <a:spLocks noGrp="1" noChangeArrowheads="1"/>
          </p:cNvSpPr>
          <p:nvPr>
            <p:ph type="body" idx="1"/>
          </p:nvPr>
        </p:nvSpPr>
        <p:spPr>
          <a:xfrm>
            <a:off x="1364334" y="1135752"/>
            <a:ext cx="7779666" cy="5950848"/>
          </a:xfrm>
        </p:spPr>
        <p:txBody>
          <a:bodyPr/>
          <a:lstStyle/>
          <a:p>
            <a:r>
              <a:rPr lang="en-US" altLang="zh-CN" dirty="0" smtClean="0">
                <a:ea typeface="宋体"/>
                <a:cs typeface="宋体"/>
              </a:rPr>
              <a:t>First Steps on Type and Theme </a:t>
            </a:r>
          </a:p>
          <a:p>
            <a:r>
              <a:rPr lang="en-US" altLang="zh-CN" dirty="0" smtClean="0">
                <a:ea typeface="宋体"/>
                <a:cs typeface="宋体"/>
              </a:rPr>
              <a:t>Literary Context </a:t>
            </a:r>
          </a:p>
          <a:p>
            <a:r>
              <a:rPr lang="en-US" altLang="zh-CN" dirty="0" smtClean="0">
                <a:ea typeface="宋体"/>
                <a:cs typeface="宋体"/>
              </a:rPr>
              <a:t>Setting: Spatial, Temporal, &amp; Social</a:t>
            </a:r>
          </a:p>
          <a:p>
            <a:pPr lvl="1"/>
            <a:r>
              <a:rPr lang="en-US" altLang="zh-CN" dirty="0" smtClean="0">
                <a:ea typeface="宋体"/>
                <a:cs typeface="宋体"/>
              </a:rPr>
              <a:t>Exercise: Circle places/ times</a:t>
            </a:r>
          </a:p>
          <a:p>
            <a:r>
              <a:rPr lang="en-US" altLang="zh-CN" dirty="0" smtClean="0">
                <a:ea typeface="宋体"/>
                <a:cs typeface="宋体"/>
              </a:rPr>
              <a:t>Character Analysis/ Point of View</a:t>
            </a:r>
          </a:p>
          <a:p>
            <a:pPr lvl="1"/>
            <a:r>
              <a:rPr lang="en-US" altLang="zh-CN" dirty="0" smtClean="0">
                <a:ea typeface="宋体"/>
                <a:cs typeface="宋体"/>
              </a:rPr>
              <a:t> Literary Exercise #3: Take on a character</a:t>
            </a:r>
          </a:p>
          <a:p>
            <a:r>
              <a:rPr lang="en-US" altLang="zh-CN" dirty="0" smtClean="0">
                <a:ea typeface="宋体"/>
                <a:cs typeface="宋体"/>
              </a:rPr>
              <a:t>Important Themes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7">
                                            <p:txEl>
                                              <p:pRg st="4" end="4"/>
                                            </p:txEl>
                                          </p:spTgt>
                                        </p:tgtEl>
                                        <p:attrNameLst>
                                          <p:attrName>style.visibility</p:attrName>
                                        </p:attrNameLst>
                                      </p:cBhvr>
                                      <p:to>
                                        <p:strVal val="visible"/>
                                      </p:to>
                                    </p:set>
                                    <p:animEffect transition="in" filter="blinds(horizontal)">
                                      <p:cBhvr>
                                        <p:cTn id="7" dur="500"/>
                                        <p:tgtEl>
                                          <p:spTgt spid="72707">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2707">
                                            <p:txEl>
                                              <p:pRg st="5" end="5"/>
                                            </p:txEl>
                                          </p:spTgt>
                                        </p:tgtEl>
                                        <p:attrNameLst>
                                          <p:attrName>style.visibility</p:attrName>
                                        </p:attrNameLst>
                                      </p:cBhvr>
                                      <p:to>
                                        <p:strVal val="visible"/>
                                      </p:to>
                                    </p:set>
                                    <p:animEffect transition="in" filter="blinds(horizontal)">
                                      <p:cBhvr>
                                        <p:cTn id="10" dur="500"/>
                                        <p:tgtEl>
                                          <p:spTgt spid="7270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2707">
                                            <p:txEl>
                                              <p:pRg st="6" end="6"/>
                                            </p:txEl>
                                          </p:spTgt>
                                        </p:tgtEl>
                                        <p:attrNameLst>
                                          <p:attrName>style.visibility</p:attrName>
                                        </p:attrNameLst>
                                      </p:cBhvr>
                                      <p:to>
                                        <p:strVal val="visible"/>
                                      </p:to>
                                    </p:set>
                                    <p:animEffect transition="in" filter="blinds(horizontal)">
                                      <p:cBhvr>
                                        <p:cTn id="15" dur="5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070394" y="-130614"/>
            <a:ext cx="7772400" cy="1143000"/>
          </a:xfrm>
        </p:spPr>
        <p:txBody>
          <a:bodyPr/>
          <a:lstStyle/>
          <a:p>
            <a:r>
              <a:rPr lang="en-US" altLang="zh-CN" sz="3600" b="1" kern="1200" dirty="0" smtClean="0">
                <a:solidFill>
                  <a:srgbClr val="0070C0"/>
                </a:solidFill>
                <a:latin typeface="+mn-lt"/>
                <a:ea typeface="+mn-ea"/>
                <a:cs typeface="+mn-cs"/>
              </a:rPr>
              <a:t>Literary</a:t>
            </a:r>
            <a:r>
              <a:rPr lang="en-US" altLang="zh-CN" sz="4000" b="1" dirty="0" smtClean="0">
                <a:ea typeface="宋体"/>
                <a:cs typeface="宋体"/>
              </a:rPr>
              <a:t> </a:t>
            </a:r>
            <a:r>
              <a:rPr lang="en-US" altLang="zh-CN" sz="3600" b="1" kern="1200" dirty="0" smtClean="0">
                <a:solidFill>
                  <a:srgbClr val="0070C0"/>
                </a:solidFill>
                <a:latin typeface="+mn-lt"/>
                <a:ea typeface="+mn-ea"/>
                <a:cs typeface="+mn-cs"/>
              </a:rPr>
              <a:t>Exercise #4</a:t>
            </a:r>
            <a:r>
              <a:rPr lang="en-US" altLang="zh-CN" sz="4000" b="1" dirty="0" smtClean="0">
                <a:ea typeface="宋体"/>
                <a:cs typeface="宋体"/>
              </a:rPr>
              <a:t> </a:t>
            </a:r>
            <a:endParaRPr lang="en-US" sz="4000" b="1" dirty="0" smtClean="0">
              <a:ea typeface="ＭＳ Ｐゴシック"/>
              <a:cs typeface="ＭＳ Ｐゴシック"/>
            </a:endParaRPr>
          </a:p>
        </p:txBody>
      </p:sp>
      <p:sp>
        <p:nvSpPr>
          <p:cNvPr id="72707" name="Rectangle 3"/>
          <p:cNvSpPr>
            <a:spLocks noGrp="1" noChangeArrowheads="1"/>
          </p:cNvSpPr>
          <p:nvPr>
            <p:ph type="body" idx="1"/>
          </p:nvPr>
        </p:nvSpPr>
        <p:spPr>
          <a:xfrm>
            <a:off x="1364334" y="889014"/>
            <a:ext cx="7779666" cy="5950848"/>
          </a:xfrm>
        </p:spPr>
        <p:txBody>
          <a:bodyPr/>
          <a:lstStyle/>
          <a:p>
            <a:pPr>
              <a:buNone/>
            </a:pPr>
            <a:r>
              <a:rPr lang="en-US" altLang="zh-CN" dirty="0" smtClean="0">
                <a:ea typeface="宋体"/>
                <a:cs typeface="宋体"/>
              </a:rPr>
              <a:t>Underline verbs in verses </a:t>
            </a:r>
            <a:r>
              <a:rPr lang="en-US" dirty="0" smtClean="0"/>
              <a:t>28-29</a:t>
            </a:r>
            <a:endParaRPr lang="en-US" altLang="zh-CN" dirty="0" smtClean="0">
              <a:ea typeface="宋体"/>
              <a:cs typeface="宋体"/>
            </a:endParaRPr>
          </a:p>
        </p:txBody>
      </p:sp>
      <p:pic>
        <p:nvPicPr>
          <p:cNvPr id="8" name="Picture 7" descr="Daniel Bonnell.jpg"/>
          <p:cNvPicPr>
            <a:picLocks noChangeAspect="1"/>
          </p:cNvPicPr>
          <p:nvPr/>
        </p:nvPicPr>
        <p:blipFill>
          <a:blip r:embed="rId2"/>
          <a:stretch>
            <a:fillRect/>
          </a:stretch>
        </p:blipFill>
        <p:spPr>
          <a:xfrm>
            <a:off x="783846" y="1600200"/>
            <a:ext cx="7994474" cy="61975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blinds(horizontal)">
                                      <p:cBhvr>
                                        <p:cTn id="7" dur="500"/>
                                        <p:tgtEl>
                                          <p:spTgt spid="7270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63870" y="-72558"/>
            <a:ext cx="7772400" cy="1143000"/>
          </a:xfrm>
        </p:spPr>
        <p:txBody>
          <a:bodyPr/>
          <a:lstStyle/>
          <a:p>
            <a:r>
              <a:rPr lang="en-US" altLang="zh-CN" sz="3600" b="1" kern="1200" dirty="0" smtClean="0">
                <a:solidFill>
                  <a:srgbClr val="0070C0"/>
                </a:solidFill>
                <a:latin typeface="+mn-lt"/>
                <a:ea typeface="+mn-ea"/>
                <a:cs typeface="+mn-cs"/>
              </a:rPr>
              <a:t>Literary</a:t>
            </a:r>
            <a:r>
              <a:rPr lang="en-US" altLang="zh-CN" sz="4000" b="1" dirty="0" smtClean="0">
                <a:ea typeface="宋体"/>
                <a:cs typeface="宋体"/>
              </a:rPr>
              <a:t> </a:t>
            </a:r>
            <a:r>
              <a:rPr lang="en-US" altLang="zh-CN" sz="3600" b="1" kern="1200" dirty="0" smtClean="0">
                <a:solidFill>
                  <a:srgbClr val="0070C0"/>
                </a:solidFill>
                <a:latin typeface="+mn-lt"/>
                <a:ea typeface="+mn-ea"/>
                <a:cs typeface="+mn-cs"/>
              </a:rPr>
              <a:t>Exercise #4</a:t>
            </a:r>
            <a:r>
              <a:rPr lang="en-US" altLang="zh-CN" sz="4000" b="1" dirty="0" smtClean="0">
                <a:ea typeface="宋体"/>
                <a:cs typeface="宋体"/>
              </a:rPr>
              <a:t> </a:t>
            </a:r>
            <a:endParaRPr lang="en-US" sz="4000" b="1" dirty="0" smtClean="0">
              <a:ea typeface="ＭＳ Ｐゴシック"/>
              <a:cs typeface="ＭＳ Ｐゴシック"/>
            </a:endParaRPr>
          </a:p>
        </p:txBody>
      </p:sp>
      <p:sp>
        <p:nvSpPr>
          <p:cNvPr id="72707" name="Rectangle 3"/>
          <p:cNvSpPr>
            <a:spLocks noGrp="1" noChangeArrowheads="1"/>
          </p:cNvSpPr>
          <p:nvPr>
            <p:ph type="body" idx="1"/>
          </p:nvPr>
        </p:nvSpPr>
        <p:spPr>
          <a:xfrm>
            <a:off x="1364334" y="1019640"/>
            <a:ext cx="7779666" cy="5950848"/>
          </a:xfrm>
        </p:spPr>
        <p:txBody>
          <a:bodyPr/>
          <a:lstStyle/>
          <a:p>
            <a:pPr>
              <a:buNone/>
            </a:pPr>
            <a:r>
              <a:rPr lang="en-US" altLang="zh-CN" dirty="0" smtClean="0">
                <a:ea typeface="宋体"/>
                <a:cs typeface="宋体"/>
              </a:rPr>
              <a:t>Underline verbs in verses 30-32</a:t>
            </a:r>
          </a:p>
        </p:txBody>
      </p:sp>
      <p:pic>
        <p:nvPicPr>
          <p:cNvPr id="5" name="Picture 4" descr="African.jpg"/>
          <p:cNvPicPr>
            <a:picLocks noChangeAspect="1"/>
          </p:cNvPicPr>
          <p:nvPr/>
        </p:nvPicPr>
        <p:blipFill>
          <a:blip r:embed="rId2"/>
          <a:stretch>
            <a:fillRect/>
          </a:stretch>
        </p:blipFill>
        <p:spPr>
          <a:xfrm>
            <a:off x="1161156" y="1730826"/>
            <a:ext cx="6830760" cy="4553840"/>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88104" y="-29016"/>
            <a:ext cx="7772400" cy="1143000"/>
          </a:xfrm>
        </p:spPr>
        <p:txBody>
          <a:bodyPr/>
          <a:lstStyle/>
          <a:p>
            <a:r>
              <a:rPr lang="en-US" altLang="zh-CN" sz="3600" b="1" kern="1200" dirty="0" smtClean="0">
                <a:solidFill>
                  <a:srgbClr val="0070C0"/>
                </a:solidFill>
                <a:latin typeface="+mn-lt"/>
                <a:ea typeface="+mn-ea"/>
                <a:cs typeface="+mn-cs"/>
              </a:rPr>
              <a:t>Literary</a:t>
            </a:r>
            <a:r>
              <a:rPr lang="en-US" altLang="zh-CN" sz="4000" b="1" dirty="0" smtClean="0">
                <a:ea typeface="宋体"/>
                <a:cs typeface="宋体"/>
              </a:rPr>
              <a:t> </a:t>
            </a:r>
            <a:r>
              <a:rPr lang="en-US" altLang="zh-CN" sz="3600" b="1" kern="1200" dirty="0" smtClean="0">
                <a:solidFill>
                  <a:srgbClr val="0070C0"/>
                </a:solidFill>
                <a:latin typeface="+mn-lt"/>
                <a:ea typeface="+mn-ea"/>
                <a:cs typeface="+mn-cs"/>
              </a:rPr>
              <a:t>Exercise #4</a:t>
            </a:r>
            <a:r>
              <a:rPr lang="en-US" altLang="zh-CN" sz="4000" b="1" dirty="0" smtClean="0">
                <a:ea typeface="宋体"/>
                <a:cs typeface="宋体"/>
              </a:rPr>
              <a:t> </a:t>
            </a:r>
            <a:endParaRPr lang="en-US" sz="4000" b="1" dirty="0" smtClean="0">
              <a:ea typeface="ＭＳ Ｐゴシック"/>
              <a:cs typeface="ＭＳ Ｐゴシック"/>
            </a:endParaRPr>
          </a:p>
        </p:txBody>
      </p:sp>
      <p:sp>
        <p:nvSpPr>
          <p:cNvPr id="72707" name="Rectangle 3"/>
          <p:cNvSpPr>
            <a:spLocks noGrp="1" noChangeArrowheads="1"/>
          </p:cNvSpPr>
          <p:nvPr>
            <p:ph type="body" idx="1"/>
          </p:nvPr>
        </p:nvSpPr>
        <p:spPr>
          <a:xfrm>
            <a:off x="1364334" y="1135752"/>
            <a:ext cx="7779666" cy="5950848"/>
          </a:xfrm>
        </p:spPr>
        <p:txBody>
          <a:bodyPr/>
          <a:lstStyle/>
          <a:p>
            <a:pPr>
              <a:buNone/>
            </a:pPr>
            <a:r>
              <a:rPr lang="en-US" altLang="zh-CN" dirty="0" smtClean="0">
                <a:ea typeface="宋体"/>
                <a:cs typeface="宋体"/>
              </a:rPr>
              <a:t>Underline verbs in verses 33-35</a:t>
            </a:r>
          </a:p>
        </p:txBody>
      </p:sp>
      <p:pic>
        <p:nvPicPr>
          <p:cNvPr id="6" name="Picture 5" descr="Roy de Maistre.JPG"/>
          <p:cNvPicPr>
            <a:picLocks noChangeAspect="1"/>
          </p:cNvPicPr>
          <p:nvPr/>
        </p:nvPicPr>
        <p:blipFill>
          <a:blip r:embed="rId2"/>
          <a:stretch>
            <a:fillRect/>
          </a:stretch>
        </p:blipFill>
        <p:spPr>
          <a:xfrm>
            <a:off x="5428362" y="2558088"/>
            <a:ext cx="3717457" cy="4293321"/>
          </a:xfrm>
          <a:prstGeom prst="rect">
            <a:avLst/>
          </a:prstGeom>
        </p:spPr>
      </p:pic>
      <p:pic>
        <p:nvPicPr>
          <p:cNvPr id="8" name="Picture 7" descr="George rouault.jpg"/>
          <p:cNvPicPr>
            <a:picLocks noChangeAspect="1"/>
          </p:cNvPicPr>
          <p:nvPr/>
        </p:nvPicPr>
        <p:blipFill>
          <a:blip r:embed="rId3"/>
          <a:stretch>
            <a:fillRect/>
          </a:stretch>
        </p:blipFill>
        <p:spPr>
          <a:xfrm>
            <a:off x="-13095" y="2434746"/>
            <a:ext cx="3219450" cy="4572000"/>
          </a:xfrm>
          <a:prstGeom prst="rect">
            <a:avLst/>
          </a:prstGeom>
        </p:spPr>
      </p:pic>
      <p:pic>
        <p:nvPicPr>
          <p:cNvPr id="5" name="Picture 4" descr="Corinne Vonaeschv2001.jpg"/>
          <p:cNvPicPr>
            <a:picLocks noChangeAspect="1"/>
          </p:cNvPicPr>
          <p:nvPr/>
        </p:nvPicPr>
        <p:blipFill>
          <a:blip r:embed="rId4"/>
          <a:stretch>
            <a:fillRect/>
          </a:stretch>
        </p:blipFill>
        <p:spPr>
          <a:xfrm>
            <a:off x="2743200" y="1774368"/>
            <a:ext cx="2882900" cy="3873500"/>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2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20162860</TotalTime>
  <Words>1765</Words>
  <Application>Microsoft Office PowerPoint</Application>
  <PresentationFormat>On-screen Show (4:3)</PresentationFormat>
  <Paragraphs>230</Paragraphs>
  <Slides>30</Slides>
  <Notes>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   </vt:lpstr>
      <vt:lpstr>Slide 2</vt:lpstr>
      <vt:lpstr>Literary Reading </vt:lpstr>
      <vt:lpstr>Literary Exercise #2 </vt:lpstr>
      <vt:lpstr>ELW 618  Guide Me Ever</vt:lpstr>
      <vt:lpstr>Literary Reading </vt:lpstr>
      <vt:lpstr>Literary Exercise #4 </vt:lpstr>
      <vt:lpstr>Literary Exercise #4 </vt:lpstr>
      <vt:lpstr>Literary Exercise #4 </vt:lpstr>
      <vt:lpstr>Slide 10</vt:lpstr>
      <vt:lpstr>Slide 11</vt:lpstr>
      <vt:lpstr>  From the ELCA Constitution</vt:lpstr>
      <vt:lpstr>Slide 13</vt:lpstr>
      <vt:lpstr>Slide 14</vt:lpstr>
      <vt:lpstr>Slide 15</vt:lpstr>
      <vt:lpstr>Slide 16</vt:lpstr>
      <vt:lpstr>Slide 17</vt:lpstr>
      <vt:lpstr>Genesis 2:8-9; 15-17</vt:lpstr>
      <vt:lpstr>Slide 19</vt:lpstr>
      <vt:lpstr>Slide 20</vt:lpstr>
      <vt:lpstr>Slide 21</vt:lpstr>
      <vt:lpstr>Slide 22</vt:lpstr>
      <vt:lpstr>Slide 23</vt:lpstr>
      <vt:lpstr>Slide 24</vt:lpstr>
      <vt:lpstr>Slide 25</vt:lpstr>
      <vt:lpstr>Slide 26</vt:lpstr>
      <vt:lpstr>Slide 27</vt:lpstr>
      <vt:lpstr>Slide 28</vt:lpstr>
      <vt:lpstr>Slide 29</vt:lpstr>
      <vt:lpstr> ELW 796 How Firm a Foundation Text: J. Rippon    Music: Early American </vt:lpstr>
    </vt:vector>
  </TitlesOfParts>
  <Company>Church of the Dead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Hammond</dc:creator>
  <cp:lastModifiedBy>Diane</cp:lastModifiedBy>
  <cp:revision>318</cp:revision>
  <dcterms:created xsi:type="dcterms:W3CDTF">2008-05-08T19:32:04Z</dcterms:created>
  <dcterms:modified xsi:type="dcterms:W3CDTF">2010-03-30T15:36:49Z</dcterms:modified>
</cp:coreProperties>
</file>