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3" r:id="rId5"/>
    <p:sldId id="264" r:id="rId6"/>
    <p:sldId id="266" r:id="rId7"/>
    <p:sldId id="265" r:id="rId8"/>
    <p:sldId id="267" r:id="rId9"/>
    <p:sldId id="260" r:id="rId10"/>
    <p:sldId id="262"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A633BC-3FAF-4DC2-A702-19BCD0672FE0}" type="datetimeFigureOut">
              <a:rPr lang="en-US" smtClean="0"/>
              <a:pPr/>
              <a:t>2/23/2010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90E5F-CA1F-4DB8-B891-39E5B167FE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88EEE69-AD35-4132-BFE0-93559187312E}" type="slidenum">
              <a:rPr lang="en-US" smtClean="0">
                <a:latin typeface="Times"/>
                <a:ea typeface="ＭＳ Ｐゴシック"/>
                <a:cs typeface="ＭＳ Ｐゴシック"/>
              </a:rPr>
              <a:pPr/>
              <a:t>2</a:t>
            </a:fld>
            <a:endParaRPr lang="en-US" smtClean="0">
              <a:latin typeface="Times"/>
              <a:ea typeface="ＭＳ Ｐゴシック"/>
              <a:cs typeface="ＭＳ Ｐゴシック"/>
            </a:endParaRPr>
          </a:p>
        </p:txBody>
      </p:sp>
      <p:sp>
        <p:nvSpPr>
          <p:cNvPr id="614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8" tIns="45714" rIns="91428" bIns="45714" anchor="b"/>
          <a:lstStyle/>
          <a:p>
            <a:pPr algn="r" eaLnBrk="0" hangingPunct="0"/>
            <a:fld id="{19A99C02-A7BB-4352-A4FA-54428D139D7F}" type="slidenum">
              <a:rPr lang="en-US" sz="1200"/>
              <a:pPr algn="r" eaLnBrk="0" hangingPunct="0"/>
              <a:t>2</a:t>
            </a:fld>
            <a:endParaRPr 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mtClean="0">
                <a:latin typeface="TimesNewRomanPSMT"/>
                <a:ea typeface="ＭＳ Ｐゴシック"/>
                <a:cs typeface="ＭＳ Ｐゴシック"/>
              </a:rPr>
              <a:t>Jacobson focuses on four ways to approach the Bible in study.  These approaches are not the only ways to study the Bible, but they encompass key categories of study that, when used together, help us experience the Bible in a multi-dimensional way.  Three of the four approaches we share with other Christians, while the fourth approach (Lutheran Theological Reading) is the unique and helpful “spin” we bring to reading and interpreting Scripture.</a:t>
            </a:r>
          </a:p>
          <a:p>
            <a:endParaRPr lang="en-US" smtClean="0">
              <a:latin typeface="TimesNewRomanPSMT"/>
              <a:ea typeface="ＭＳ Ｐゴシック"/>
              <a:cs typeface="ＭＳ Ｐゴシック"/>
            </a:endParaRPr>
          </a:p>
          <a:p>
            <a:r>
              <a:rPr lang="en-US" smtClean="0">
                <a:latin typeface="TimesNewRomanPSMT"/>
                <a:ea typeface="ＭＳ Ｐゴシック"/>
                <a:cs typeface="ＭＳ Ｐゴシック"/>
              </a:rPr>
              <a:t>These four approaches are used in each of the four Bible studies in the final section of the book, and they will be used as an integrated approach to Bible study in other Book of Faith Bible studies yet to come.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0A2111-F7B2-4A7F-92E0-F80D409945EB}" type="slidenum">
              <a:rPr lang="en-US" smtClean="0"/>
              <a:pPr>
                <a:defRPr/>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66700290-6575-420C-A7A6-588A35427E01}" type="slidenum">
              <a:rPr lang="en-US" smtClean="0">
                <a:latin typeface="Times"/>
                <a:ea typeface="ＭＳ Ｐゴシック"/>
                <a:cs typeface="ＭＳ Ｐゴシック"/>
              </a:rPr>
              <a:pPr/>
              <a:t>11</a:t>
            </a:fld>
            <a:endParaRPr lang="en-US" smtClean="0">
              <a:latin typeface="Times"/>
              <a:ea typeface="ＭＳ Ｐゴシック"/>
              <a:cs typeface="ＭＳ Ｐゴシック"/>
            </a:endParaRPr>
          </a:p>
        </p:txBody>
      </p:sp>
      <p:sp>
        <p:nvSpPr>
          <p:cNvPr id="768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8" tIns="45714" rIns="91428" bIns="45714" anchor="b"/>
          <a:lstStyle/>
          <a:p>
            <a:pPr algn="r" eaLnBrk="0" hangingPunct="0"/>
            <a:fld id="{CDB88B52-FF58-4826-8E0A-AFCECECBBC62}" type="slidenum">
              <a:rPr lang="en-US" sz="1200"/>
              <a:pPr algn="r" eaLnBrk="0" hangingPunct="0"/>
              <a:t>11</a:t>
            </a:fld>
            <a:endParaRPr lang="en-US" sz="12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smtClean="0">
                <a:latin typeface="TimesNewRomanPSMT"/>
                <a:ea typeface="ＭＳ Ｐゴシック"/>
                <a:cs typeface="ＭＳ Ｐゴシック"/>
              </a:rPr>
              <a:t>No matter what approaches we use when we read and study the Bible, we bring some overarching and guide values. Echoing thoughts from chapter 1 and from Martin Luther’s own approach, Diane Jacobson lists some of these values:</a:t>
            </a:r>
          </a:p>
          <a:p>
            <a:endParaRPr lang="en-US" smtClean="0">
              <a:latin typeface="TimesNewRomanPSMT"/>
              <a:ea typeface="ＭＳ Ｐゴシック"/>
              <a:cs typeface="ＭＳ Ｐゴシック"/>
            </a:endParaRPr>
          </a:p>
          <a:p>
            <a:r>
              <a:rPr lang="en-US" smtClean="0">
                <a:latin typeface="TimesNewRomanPSMT"/>
                <a:ea typeface="ＭＳ Ｐゴシック"/>
                <a:cs typeface="ＭＳ Ｐゴシック"/>
              </a:rPr>
              <a:t>We come </a:t>
            </a:r>
            <a:r>
              <a:rPr lang="en-US" b="1" smtClean="0">
                <a:latin typeface="TimesNewRomanPSMT"/>
                <a:ea typeface="ＭＳ Ｐゴシック"/>
                <a:cs typeface="ＭＳ Ｐゴシック"/>
              </a:rPr>
              <a:t>prayerfully </a:t>
            </a:r>
            <a:r>
              <a:rPr lang="en-US" smtClean="0">
                <a:latin typeface="TimesNewRomanPSMT"/>
                <a:ea typeface="ＭＳ Ｐゴシック"/>
                <a:cs typeface="ＭＳ Ｐゴシック"/>
              </a:rPr>
              <a:t>asking that the Holy Spirit might guide our study and that Christ might be among us.</a:t>
            </a:r>
          </a:p>
          <a:p>
            <a:endParaRPr lang="en-US" smtClean="0">
              <a:latin typeface="TimesNewRomanPSMT"/>
              <a:ea typeface="ＭＳ Ｐゴシック"/>
              <a:cs typeface="ＭＳ Ｐゴシック"/>
            </a:endParaRPr>
          </a:p>
          <a:p>
            <a:r>
              <a:rPr lang="en-US" smtClean="0">
                <a:latin typeface="TimesNewRomanPSMT"/>
                <a:ea typeface="ＭＳ Ｐゴシック"/>
                <a:cs typeface="ＭＳ Ｐゴシック"/>
              </a:rPr>
              <a:t>We come to the Bible </a:t>
            </a:r>
            <a:r>
              <a:rPr lang="en-US" b="1" smtClean="0">
                <a:latin typeface="TimesNewRomanPSMT"/>
                <a:ea typeface="ＭＳ Ｐゴシック"/>
                <a:cs typeface="ＭＳ Ｐゴシック"/>
              </a:rPr>
              <a:t>humbly</a:t>
            </a:r>
            <a:r>
              <a:rPr lang="en-US" smtClean="0">
                <a:latin typeface="TimesNewRomanPSMT"/>
                <a:ea typeface="ＭＳ Ｐゴシック"/>
                <a:cs typeface="ＭＳ Ｐゴシック"/>
              </a:rPr>
              <a:t>, asking for the gift of faith and ever mindful of our own capacity for sin and self-deceit.  </a:t>
            </a:r>
          </a:p>
          <a:p>
            <a:endParaRPr lang="en-US" smtClean="0">
              <a:latin typeface="TimesNewRomanPSMT"/>
              <a:ea typeface="ＭＳ Ｐゴシック"/>
              <a:cs typeface="ＭＳ Ｐゴシック"/>
            </a:endParaRPr>
          </a:p>
          <a:p>
            <a:r>
              <a:rPr lang="en-US" smtClean="0">
                <a:latin typeface="TimesNewRomanPSMT"/>
                <a:ea typeface="ＭＳ Ｐゴシック"/>
                <a:cs typeface="ＭＳ Ｐゴシック"/>
              </a:rPr>
              <a:t>We come </a:t>
            </a:r>
            <a:r>
              <a:rPr lang="en-US" b="1" smtClean="0">
                <a:latin typeface="TimesNewRomanPSMT"/>
                <a:ea typeface="ＭＳ Ｐゴシック"/>
                <a:cs typeface="ＭＳ Ｐゴシック"/>
              </a:rPr>
              <a:t>mindfully</a:t>
            </a:r>
            <a:r>
              <a:rPr lang="en-US" smtClean="0">
                <a:latin typeface="TimesNewRomanPSMT"/>
                <a:ea typeface="ＭＳ Ｐゴシック"/>
                <a:cs typeface="ＭＳ Ｐゴシック"/>
              </a:rPr>
              <a:t>, bringing to our study the gifts of reason, the tools of scholarship, and the insights of others.</a:t>
            </a:r>
          </a:p>
          <a:p>
            <a:endParaRPr lang="en-US" smtClean="0">
              <a:latin typeface="TimesNewRomanPSMT"/>
              <a:ea typeface="ＭＳ Ｐゴシック"/>
              <a:cs typeface="ＭＳ Ｐゴシック"/>
            </a:endParaRPr>
          </a:p>
          <a:p>
            <a:r>
              <a:rPr lang="en-US" smtClean="0">
                <a:latin typeface="TimesNewRomanPSMT"/>
                <a:ea typeface="ＭＳ Ｐゴシック"/>
                <a:cs typeface="ＭＳ Ｐゴシック"/>
              </a:rPr>
              <a:t>We come </a:t>
            </a:r>
            <a:r>
              <a:rPr lang="en-US" b="1" smtClean="0">
                <a:latin typeface="TimesNewRomanPSMT"/>
                <a:ea typeface="ＭＳ Ｐゴシック"/>
                <a:cs typeface="ＭＳ Ｐゴシック"/>
              </a:rPr>
              <a:t>attentively</a:t>
            </a:r>
            <a:r>
              <a:rPr lang="en-US" smtClean="0">
                <a:latin typeface="TimesNewRomanPSMT"/>
                <a:ea typeface="ＭＳ Ｐゴシック"/>
                <a:cs typeface="ＭＳ Ｐゴシック"/>
              </a:rPr>
              <a:t>, reading Scripture carefully and closely.</a:t>
            </a:r>
          </a:p>
          <a:p>
            <a:endParaRPr lang="en-US" smtClean="0">
              <a:latin typeface="TimesNewRomanPSMT"/>
              <a:ea typeface="ＭＳ Ｐゴシック"/>
              <a:cs typeface="ＭＳ Ｐゴシック"/>
            </a:endParaRPr>
          </a:p>
          <a:p>
            <a:r>
              <a:rPr lang="en-US" smtClean="0">
                <a:latin typeface="TimesNewRomanPSMT"/>
                <a:ea typeface="ＭＳ Ｐゴシック"/>
                <a:cs typeface="ＭＳ Ｐゴシック"/>
              </a:rPr>
              <a:t>We come in the context of a faithful community, letting our stories interact with the stories of the Bible.</a:t>
            </a:r>
          </a:p>
          <a:p>
            <a:endParaRPr lang="en-US" smtClean="0">
              <a:latin typeface="TimesNewRomanPSMT"/>
              <a:ea typeface="ＭＳ Ｐゴシック"/>
              <a:cs typeface="ＭＳ Ｐゴシック"/>
            </a:endParaRPr>
          </a:p>
          <a:p>
            <a:r>
              <a:rPr lang="en-US" smtClean="0">
                <a:latin typeface="TimesNewRomanPSMT"/>
                <a:ea typeface="ＭＳ Ｐゴシック"/>
                <a:cs typeface="ＭＳ Ｐゴシック"/>
              </a:rPr>
              <a:t>And we come </a:t>
            </a:r>
            <a:r>
              <a:rPr lang="en-US" b="1" smtClean="0">
                <a:latin typeface="TimesNewRomanPSMT"/>
                <a:ea typeface="ＭＳ Ｐゴシック"/>
                <a:cs typeface="ＭＳ Ｐゴシック"/>
              </a:rPr>
              <a:t>expectantly</a:t>
            </a:r>
            <a:r>
              <a:rPr lang="en-US" smtClean="0">
                <a:latin typeface="TimesNewRomanPSMT"/>
                <a:ea typeface="ＭＳ Ｐゴシック"/>
                <a:cs typeface="ＭＳ Ｐゴシック"/>
              </a:rPr>
              <a:t>, listening for the voice of God working through the text and in the mutual study to inspire, shape, and enliven us individually and as a community of faith.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59E624-348C-414A-A148-DA676103C223}" type="datetimeFigureOut">
              <a:rPr lang="en-US" smtClean="0"/>
              <a:pPr/>
              <a:t>2/23/2010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80A81-66EE-422C-B9CD-10BF8AA3F4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9E624-348C-414A-A148-DA676103C223}" type="datetimeFigureOut">
              <a:rPr lang="en-US" smtClean="0"/>
              <a:pPr/>
              <a:t>2/23/2010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80A81-66EE-422C-B9CD-10BF8AA3F4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9E624-348C-414A-A148-DA676103C223}" type="datetimeFigureOut">
              <a:rPr lang="en-US" smtClean="0"/>
              <a:pPr/>
              <a:t>2/23/2010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80A81-66EE-422C-B9CD-10BF8AA3F4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59E624-348C-414A-A148-DA676103C223}" type="datetimeFigureOut">
              <a:rPr lang="en-US" smtClean="0"/>
              <a:pPr/>
              <a:t>2/23/2010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80A81-66EE-422C-B9CD-10BF8AA3F4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59E624-348C-414A-A148-DA676103C223}" type="datetimeFigureOut">
              <a:rPr lang="en-US" smtClean="0"/>
              <a:pPr/>
              <a:t>2/23/2010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80A81-66EE-422C-B9CD-10BF8AA3F4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59E624-348C-414A-A148-DA676103C223}" type="datetimeFigureOut">
              <a:rPr lang="en-US" smtClean="0"/>
              <a:pPr/>
              <a:t>2/23/2010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80A81-66EE-422C-B9CD-10BF8AA3F4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59E624-348C-414A-A148-DA676103C223}" type="datetimeFigureOut">
              <a:rPr lang="en-US" smtClean="0"/>
              <a:pPr/>
              <a:t>2/23/2010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80A81-66EE-422C-B9CD-10BF8AA3F4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59E624-348C-414A-A148-DA676103C223}" type="datetimeFigureOut">
              <a:rPr lang="en-US" smtClean="0"/>
              <a:pPr/>
              <a:t>2/23/2010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80A81-66EE-422C-B9CD-10BF8AA3F4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9E624-348C-414A-A148-DA676103C223}" type="datetimeFigureOut">
              <a:rPr lang="en-US" smtClean="0"/>
              <a:pPr/>
              <a:t>2/23/2010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80A81-66EE-422C-B9CD-10BF8AA3F4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9E624-348C-414A-A148-DA676103C223}" type="datetimeFigureOut">
              <a:rPr lang="en-US" smtClean="0"/>
              <a:pPr/>
              <a:t>2/23/2010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80A81-66EE-422C-B9CD-10BF8AA3F4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9E624-348C-414A-A148-DA676103C223}" type="datetimeFigureOut">
              <a:rPr lang="en-US" smtClean="0"/>
              <a:pPr/>
              <a:t>2/23/2010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80A81-66EE-422C-B9CD-10BF8AA3F4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9E624-348C-414A-A148-DA676103C223}" type="datetimeFigureOut">
              <a:rPr lang="en-US" smtClean="0"/>
              <a:pPr/>
              <a:t>2/23/2010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80A81-66EE-422C-B9CD-10BF8AA3F4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www1.csbsju.edu/sot/seeingtheword/LectioVideo.htm"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acredspace.ie/" TargetMode="External"/><Relationship Id="rId5" Type="http://schemas.openxmlformats.org/officeDocument/2006/relationships/hyperlink" Target="http://www.osb.org/lectio/olivera.html" TargetMode="External"/><Relationship Id="rId4" Type="http://schemas.openxmlformats.org/officeDocument/2006/relationships/hyperlink" Target="http://www.osb.org/lectio/index.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dailytext.com/dailytexts/TRIP.php"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matthiasmedia.com.au/briefing/library/544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216.104.171.229/ki/bible-study_proces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www.sclutheran.org/Committees/Bible%20Study%20Methods.do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utheran Study Bible - Hardcover"/>
          <p:cNvPicPr>
            <a:picLocks noChangeAspect="1" noChangeArrowheads="1"/>
          </p:cNvPicPr>
          <p:nvPr/>
        </p:nvPicPr>
        <p:blipFill>
          <a:blip r:embed="rId2" cstate="print"/>
          <a:srcRect/>
          <a:stretch>
            <a:fillRect/>
          </a:stretch>
        </p:blipFill>
        <p:spPr bwMode="auto">
          <a:xfrm>
            <a:off x="3581400" y="85725"/>
            <a:ext cx="1781048" cy="2568819"/>
          </a:xfrm>
          <a:prstGeom prst="rect">
            <a:avLst/>
          </a:prstGeom>
          <a:noFill/>
        </p:spPr>
      </p:pic>
      <p:sp>
        <p:nvSpPr>
          <p:cNvPr id="3" name="Subtitle 2"/>
          <p:cNvSpPr>
            <a:spLocks noGrp="1"/>
          </p:cNvSpPr>
          <p:nvPr>
            <p:ph type="subTitle" idx="1"/>
          </p:nvPr>
        </p:nvSpPr>
        <p:spPr>
          <a:xfrm>
            <a:off x="1371600" y="3733800"/>
            <a:ext cx="6400800" cy="1752600"/>
          </a:xfrm>
        </p:spPr>
        <p:txBody>
          <a:bodyPr/>
          <a:lstStyle/>
          <a:p>
            <a:r>
              <a:rPr lang="en-US" b="1" dirty="0" smtClean="0">
                <a:solidFill>
                  <a:schemeClr val="tx1"/>
                </a:solidFill>
              </a:rPr>
              <a:t>Diane Jacobson</a:t>
            </a:r>
          </a:p>
          <a:p>
            <a:r>
              <a:rPr lang="en-US" b="1" dirty="0" smtClean="0">
                <a:solidFill>
                  <a:schemeClr val="tx1"/>
                </a:solidFill>
              </a:rPr>
              <a:t>Tuesday, </a:t>
            </a:r>
            <a:r>
              <a:rPr lang="en-US" b="1" smtClean="0">
                <a:solidFill>
                  <a:schemeClr val="tx1"/>
                </a:solidFill>
              </a:rPr>
              <a:t>February 22, </a:t>
            </a:r>
            <a:r>
              <a:rPr lang="en-US" b="1" dirty="0" smtClean="0">
                <a:solidFill>
                  <a:schemeClr val="tx1"/>
                </a:solidFill>
              </a:rPr>
              <a:t>2010</a:t>
            </a:r>
            <a:endParaRPr lang="en-US" b="1"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991350" y="3095625"/>
            <a:ext cx="1981200" cy="10698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7186613" y="4614772"/>
            <a:ext cx="1957387" cy="2243228"/>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6553200" y="381000"/>
            <a:ext cx="2063262" cy="16764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0" y="3838574"/>
            <a:ext cx="1953057" cy="3019426"/>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152400" y="0"/>
            <a:ext cx="1752600" cy="2154359"/>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cstate="print"/>
          <a:srcRect/>
          <a:stretch>
            <a:fillRect/>
          </a:stretch>
        </p:blipFill>
        <p:spPr bwMode="auto">
          <a:xfrm>
            <a:off x="2819400" y="4857750"/>
            <a:ext cx="3200400" cy="2000250"/>
          </a:xfrm>
          <a:prstGeom prst="rect">
            <a:avLst/>
          </a:prstGeom>
          <a:noFill/>
          <a:ln w="9525">
            <a:noFill/>
            <a:miter lim="800000"/>
            <a:headEnd/>
            <a:tailEnd/>
          </a:ln>
          <a:effectLst/>
        </p:spPr>
      </p:pic>
      <p:sp>
        <p:nvSpPr>
          <p:cNvPr id="2" name="Title 1"/>
          <p:cNvSpPr>
            <a:spLocks noGrp="1"/>
          </p:cNvSpPr>
          <p:nvPr>
            <p:ph type="ctrTitle"/>
          </p:nvPr>
        </p:nvSpPr>
        <p:spPr>
          <a:xfrm>
            <a:off x="685800" y="2197100"/>
            <a:ext cx="7772400" cy="1470025"/>
          </a:xfrm>
        </p:spPr>
        <p:txBody>
          <a:bodyPr>
            <a:normAutofit fontScale="90000"/>
          </a:bodyPr>
          <a:lstStyle/>
          <a:p>
            <a:r>
              <a:rPr lang="en-US" b="1" dirty="0" smtClean="0"/>
              <a:t>Teaching and Learning the Bible With Adults:</a:t>
            </a:r>
            <a:br>
              <a:rPr lang="en-US" b="1" dirty="0" smtClean="0"/>
            </a:br>
            <a:r>
              <a:rPr lang="en-US" b="1" dirty="0" smtClean="0"/>
              <a:t>Devotional </a:t>
            </a:r>
            <a:r>
              <a:rPr lang="en-US" b="1" dirty="0"/>
              <a:t>R</a:t>
            </a:r>
            <a:r>
              <a:rPr lang="en-US" b="1" dirty="0" smtClean="0"/>
              <a:t>eading</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2" descr="bof_video_opening"/>
          <p:cNvPicPr>
            <a:picLocks noChangeAspect="1" noChangeArrowheads="1"/>
          </p:cNvPicPr>
          <p:nvPr/>
        </p:nvPicPr>
        <p:blipFill>
          <a:blip r:embed="rId2" cstate="print"/>
          <a:srcRect/>
          <a:stretch>
            <a:fillRect/>
          </a:stretch>
        </p:blipFill>
        <p:spPr bwMode="auto">
          <a:xfrm>
            <a:off x="157163" y="1524000"/>
            <a:ext cx="3749675" cy="5181600"/>
          </a:xfrm>
          <a:prstGeom prst="rect">
            <a:avLst/>
          </a:prstGeom>
          <a:solidFill>
            <a:schemeClr val="accent1">
              <a:alpha val="37000"/>
            </a:schemeClr>
          </a:solidFill>
          <a:effectLst>
            <a:outerShdw blurRad="50800" dist="50800" dir="5400000" algn="ctr" rotWithShape="0">
              <a:schemeClr val="bg1">
                <a:lumMod val="90000"/>
              </a:schemeClr>
            </a:outerShdw>
          </a:effectLst>
        </p:spPr>
      </p:pic>
      <p:sp>
        <p:nvSpPr>
          <p:cNvPr id="103427" name="Rectangle 3"/>
          <p:cNvSpPr>
            <a:spLocks noGrp="1" noChangeArrowheads="1"/>
          </p:cNvSpPr>
          <p:nvPr>
            <p:ph type="title"/>
          </p:nvPr>
        </p:nvSpPr>
        <p:spPr>
          <a:xfrm>
            <a:off x="420688" y="-228600"/>
            <a:ext cx="8229600" cy="1143000"/>
          </a:xfrm>
        </p:spPr>
        <p:txBody>
          <a:bodyPr/>
          <a:lstStyle/>
          <a:p>
            <a:r>
              <a:rPr lang="en-US" sz="4000" b="1" dirty="0" smtClean="0"/>
              <a:t>Devotional Reading</a:t>
            </a:r>
            <a:endParaRPr lang="en-US" sz="4000" b="1" dirty="0" smtClean="0">
              <a:ea typeface="宋体" charset="-122"/>
            </a:endParaRPr>
          </a:p>
        </p:txBody>
      </p:sp>
      <p:sp>
        <p:nvSpPr>
          <p:cNvPr id="103428" name="Rectangle 4"/>
          <p:cNvSpPr>
            <a:spLocks noGrp="1" noChangeArrowheads="1"/>
          </p:cNvSpPr>
          <p:nvPr>
            <p:ph idx="1"/>
          </p:nvPr>
        </p:nvSpPr>
        <p:spPr>
          <a:xfrm>
            <a:off x="943428" y="845472"/>
            <a:ext cx="8200572" cy="4978400"/>
          </a:xfrm>
        </p:spPr>
        <p:txBody>
          <a:bodyPr>
            <a:normAutofit lnSpcReduction="10000"/>
          </a:bodyPr>
          <a:lstStyle/>
          <a:p>
            <a:pPr lvl="0"/>
            <a:r>
              <a:rPr lang="en-US" sz="3600" b="1" dirty="0" smtClean="0"/>
              <a:t>Develop a habit</a:t>
            </a:r>
          </a:p>
          <a:p>
            <a:pPr lvl="0"/>
            <a:r>
              <a:rPr lang="en-US" sz="3600" b="1" dirty="0" smtClean="0"/>
              <a:t>Listen slowly &amp; carefully.  </a:t>
            </a:r>
          </a:p>
          <a:p>
            <a:pPr lvl="0">
              <a:buNone/>
            </a:pPr>
            <a:r>
              <a:rPr lang="en-US" sz="3600" b="1" dirty="0" smtClean="0"/>
              <a:t>             Attend to the text.</a:t>
            </a:r>
          </a:p>
          <a:p>
            <a:pPr lvl="0"/>
            <a:r>
              <a:rPr lang="en-US" sz="3600" b="1" dirty="0" smtClean="0"/>
              <a:t>Don’t need expert in the room.  Experts can get in the way.</a:t>
            </a:r>
          </a:p>
          <a:p>
            <a:pPr lvl="0"/>
            <a:r>
              <a:rPr lang="en-US" sz="3600" b="1" dirty="0" smtClean="0"/>
              <a:t>No right answers.</a:t>
            </a:r>
          </a:p>
          <a:p>
            <a:r>
              <a:rPr lang="en-US" sz="3600" b="1" dirty="0" smtClean="0"/>
              <a:t>Worst Question:  </a:t>
            </a:r>
          </a:p>
          <a:p>
            <a:pPr>
              <a:buNone/>
            </a:pPr>
            <a:r>
              <a:rPr lang="en-US" sz="3600" b="1" dirty="0" smtClean="0"/>
              <a:t>           What do you think?</a:t>
            </a:r>
            <a:endParaRPr lang="en-US" altLang="zh-CN" sz="3600" b="1" dirty="0" smtClean="0">
              <a:ea typeface="宋体" charset="-122"/>
            </a:endParaRPr>
          </a:p>
        </p:txBody>
      </p:sp>
      <p:pic>
        <p:nvPicPr>
          <p:cNvPr id="5" name="Picture 4" descr="Leslie Orsi.jpg"/>
          <p:cNvPicPr>
            <a:picLocks noChangeAspect="1"/>
          </p:cNvPicPr>
          <p:nvPr/>
        </p:nvPicPr>
        <p:blipFill>
          <a:blip r:embed="rId3" cstate="print"/>
          <a:srcRect b="16939"/>
          <a:stretch>
            <a:fillRect/>
          </a:stretch>
        </p:blipFill>
        <p:spPr>
          <a:xfrm>
            <a:off x="5975637" y="3429000"/>
            <a:ext cx="3102101" cy="33818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28">
                                            <p:txEl>
                                              <p:pRg st="0" end="0"/>
                                            </p:txEl>
                                          </p:spTgt>
                                        </p:tgtEl>
                                        <p:attrNameLst>
                                          <p:attrName>style.visibility</p:attrName>
                                        </p:attrNameLst>
                                      </p:cBhvr>
                                      <p:to>
                                        <p:strVal val="visible"/>
                                      </p:to>
                                    </p:set>
                                    <p:animEffect transition="in" filter="blinds(horizontal)">
                                      <p:cBhvr>
                                        <p:cTn id="7" dur="500"/>
                                        <p:tgtEl>
                                          <p:spTgt spid="1034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428">
                                            <p:txEl>
                                              <p:pRg st="1" end="1"/>
                                            </p:txEl>
                                          </p:spTgt>
                                        </p:tgtEl>
                                        <p:attrNameLst>
                                          <p:attrName>style.visibility</p:attrName>
                                        </p:attrNameLst>
                                      </p:cBhvr>
                                      <p:to>
                                        <p:strVal val="visible"/>
                                      </p:to>
                                    </p:set>
                                    <p:animEffect transition="in" filter="blinds(horizontal)">
                                      <p:cBhvr>
                                        <p:cTn id="12" dur="500"/>
                                        <p:tgtEl>
                                          <p:spTgt spid="103428">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3428">
                                            <p:txEl>
                                              <p:pRg st="2" end="2"/>
                                            </p:txEl>
                                          </p:spTgt>
                                        </p:tgtEl>
                                        <p:attrNameLst>
                                          <p:attrName>style.visibility</p:attrName>
                                        </p:attrNameLst>
                                      </p:cBhvr>
                                      <p:to>
                                        <p:strVal val="visible"/>
                                      </p:to>
                                    </p:set>
                                    <p:animEffect transition="in" filter="blinds(horizontal)">
                                      <p:cBhvr>
                                        <p:cTn id="15" dur="500"/>
                                        <p:tgtEl>
                                          <p:spTgt spid="10342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3428">
                                            <p:txEl>
                                              <p:pRg st="3" end="3"/>
                                            </p:txEl>
                                          </p:spTgt>
                                        </p:tgtEl>
                                        <p:attrNameLst>
                                          <p:attrName>style.visibility</p:attrName>
                                        </p:attrNameLst>
                                      </p:cBhvr>
                                      <p:to>
                                        <p:strVal val="visible"/>
                                      </p:to>
                                    </p:set>
                                    <p:animEffect transition="in" filter="blinds(horizontal)">
                                      <p:cBhvr>
                                        <p:cTn id="20" dur="500"/>
                                        <p:tgtEl>
                                          <p:spTgt spid="10342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3428">
                                            <p:txEl>
                                              <p:pRg st="4" end="4"/>
                                            </p:txEl>
                                          </p:spTgt>
                                        </p:tgtEl>
                                        <p:attrNameLst>
                                          <p:attrName>style.visibility</p:attrName>
                                        </p:attrNameLst>
                                      </p:cBhvr>
                                      <p:to>
                                        <p:strVal val="visible"/>
                                      </p:to>
                                    </p:set>
                                    <p:animEffect transition="in" filter="blinds(horizontal)">
                                      <p:cBhvr>
                                        <p:cTn id="25" dur="500"/>
                                        <p:tgtEl>
                                          <p:spTgt spid="10342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3428">
                                            <p:txEl>
                                              <p:pRg st="5" end="5"/>
                                            </p:txEl>
                                          </p:spTgt>
                                        </p:tgtEl>
                                        <p:attrNameLst>
                                          <p:attrName>style.visibility</p:attrName>
                                        </p:attrNameLst>
                                      </p:cBhvr>
                                      <p:to>
                                        <p:strVal val="visible"/>
                                      </p:to>
                                    </p:set>
                                    <p:animEffect transition="in" filter="blinds(horizontal)">
                                      <p:cBhvr>
                                        <p:cTn id="30" dur="500"/>
                                        <p:tgtEl>
                                          <p:spTgt spid="103428">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03428">
                                            <p:txEl>
                                              <p:pRg st="6" end="6"/>
                                            </p:txEl>
                                          </p:spTgt>
                                        </p:tgtEl>
                                        <p:attrNameLst>
                                          <p:attrName>style.visibility</p:attrName>
                                        </p:attrNameLst>
                                      </p:cBhvr>
                                      <p:to>
                                        <p:strVal val="visible"/>
                                      </p:to>
                                    </p:set>
                                    <p:animEffect transition="in" filter="blinds(horizontal)">
                                      <p:cBhvr>
                                        <p:cTn id="33" dur="500"/>
                                        <p:tgtEl>
                                          <p:spTgt spid="1034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 89.png"/>
          <p:cNvPicPr>
            <a:picLocks noChangeAspect="1"/>
          </p:cNvPicPr>
          <p:nvPr/>
        </p:nvPicPr>
        <p:blipFill>
          <a:blip r:embed="rId3" cstate="print"/>
          <a:srcRect/>
          <a:stretch>
            <a:fillRect/>
          </a:stretch>
        </p:blipFill>
        <p:spPr bwMode="auto">
          <a:xfrm>
            <a:off x="788988" y="2444750"/>
            <a:ext cx="7516812" cy="3575050"/>
          </a:xfrm>
          <a:prstGeom prst="rect">
            <a:avLst/>
          </a:prstGeom>
          <a:noFill/>
          <a:ln w="9525">
            <a:noFill/>
            <a:miter lim="800000"/>
            <a:headEnd/>
            <a:tailEnd/>
          </a:ln>
        </p:spPr>
      </p:pic>
      <p:pic>
        <p:nvPicPr>
          <p:cNvPr id="8" name="Picture 7" descr="Picture 88.png"/>
          <p:cNvPicPr>
            <a:picLocks noChangeAspect="1"/>
          </p:cNvPicPr>
          <p:nvPr/>
        </p:nvPicPr>
        <p:blipFill>
          <a:blip r:embed="rId4" cstate="print"/>
          <a:srcRect/>
          <a:stretch>
            <a:fillRect/>
          </a:stretch>
        </p:blipFill>
        <p:spPr bwMode="auto">
          <a:xfrm>
            <a:off x="0" y="2362200"/>
            <a:ext cx="9144000" cy="4532313"/>
          </a:xfrm>
          <a:prstGeom prst="rect">
            <a:avLst/>
          </a:prstGeom>
          <a:noFill/>
          <a:ln w="9525">
            <a:noFill/>
            <a:miter lim="800000"/>
            <a:headEnd/>
            <a:tailEnd/>
          </a:ln>
        </p:spPr>
      </p:pic>
      <p:pic>
        <p:nvPicPr>
          <p:cNvPr id="7" name="Picture 6" descr="Picture 87.png"/>
          <p:cNvPicPr>
            <a:picLocks noChangeAspect="1"/>
          </p:cNvPicPr>
          <p:nvPr/>
        </p:nvPicPr>
        <p:blipFill>
          <a:blip r:embed="rId5" cstate="print"/>
          <a:srcRect/>
          <a:stretch>
            <a:fillRect/>
          </a:stretch>
        </p:blipFill>
        <p:spPr bwMode="auto">
          <a:xfrm>
            <a:off x="1416050" y="2679700"/>
            <a:ext cx="6311900" cy="2882900"/>
          </a:xfrm>
          <a:prstGeom prst="rect">
            <a:avLst/>
          </a:prstGeom>
          <a:noFill/>
          <a:ln w="9525">
            <a:noFill/>
            <a:miter lim="800000"/>
            <a:headEnd/>
            <a:tailEnd/>
          </a:ln>
        </p:spPr>
      </p:pic>
      <p:pic>
        <p:nvPicPr>
          <p:cNvPr id="10" name="Picture 9" descr="Picture 90.png"/>
          <p:cNvPicPr>
            <a:picLocks noChangeAspect="1"/>
          </p:cNvPicPr>
          <p:nvPr/>
        </p:nvPicPr>
        <p:blipFill>
          <a:blip r:embed="rId6" cstate="print"/>
          <a:srcRect/>
          <a:stretch>
            <a:fillRect/>
          </a:stretch>
        </p:blipFill>
        <p:spPr bwMode="auto">
          <a:xfrm>
            <a:off x="2133600" y="2222500"/>
            <a:ext cx="5080000" cy="4483100"/>
          </a:xfrm>
          <a:prstGeom prst="rect">
            <a:avLst/>
          </a:prstGeom>
          <a:noFill/>
          <a:ln w="9525">
            <a:noFill/>
            <a:miter lim="800000"/>
            <a:headEnd/>
            <a:tailEnd/>
          </a:ln>
        </p:spPr>
      </p:pic>
      <p:pic>
        <p:nvPicPr>
          <p:cNvPr id="11" name="Picture 10" descr="Picture 91.png"/>
          <p:cNvPicPr>
            <a:picLocks noChangeAspect="1"/>
          </p:cNvPicPr>
          <p:nvPr/>
        </p:nvPicPr>
        <p:blipFill>
          <a:blip r:embed="rId7" cstate="print"/>
          <a:srcRect/>
          <a:stretch>
            <a:fillRect/>
          </a:stretch>
        </p:blipFill>
        <p:spPr bwMode="auto">
          <a:xfrm>
            <a:off x="0" y="2801938"/>
            <a:ext cx="9144000" cy="3141662"/>
          </a:xfrm>
          <a:prstGeom prst="rect">
            <a:avLst/>
          </a:prstGeom>
          <a:noFill/>
          <a:ln w="9525">
            <a:noFill/>
            <a:miter lim="800000"/>
            <a:headEnd/>
            <a:tailEnd/>
          </a:ln>
        </p:spPr>
      </p:pic>
      <p:pic>
        <p:nvPicPr>
          <p:cNvPr id="13" name="Picture 12" descr="Picture 39.png"/>
          <p:cNvPicPr>
            <a:picLocks noChangeAspect="1"/>
          </p:cNvPicPr>
          <p:nvPr/>
        </p:nvPicPr>
        <p:blipFill>
          <a:blip r:embed="rId8" cstate="print"/>
          <a:srcRect/>
          <a:stretch>
            <a:fillRect/>
          </a:stretch>
        </p:blipFill>
        <p:spPr bwMode="auto">
          <a:xfrm>
            <a:off x="323850" y="265113"/>
            <a:ext cx="8439150" cy="11064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8"/>
                                        </p:tgtEl>
                                      </p:cBhvr>
                                    </p:animEffect>
                                    <p:set>
                                      <p:cBhvr>
                                        <p:cTn id="26" dur="1" fill="hold">
                                          <p:stCondLst>
                                            <p:cond delay="999"/>
                                          </p:stCondLst>
                                        </p:cTn>
                                        <p:tgtEl>
                                          <p:spTgt spid="8"/>
                                        </p:tgtEl>
                                        <p:attrNameLst>
                                          <p:attrName>style.visibility</p:attrName>
                                        </p:attrNameLst>
                                      </p:cBhvr>
                                      <p:to>
                                        <p:strVal val="hidden"/>
                                      </p:to>
                                    </p:se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00"/>
                                        <p:tgtEl>
                                          <p:spTgt spid="9"/>
                                        </p:tgtEl>
                                      </p:cBhvr>
                                    </p:animEffect>
                                    <p:set>
                                      <p:cBhvr>
                                        <p:cTn id="35" dur="1" fill="hold">
                                          <p:stCondLst>
                                            <p:cond delay="999"/>
                                          </p:stCondLst>
                                        </p:cTn>
                                        <p:tgtEl>
                                          <p:spTgt spid="9"/>
                                        </p:tgtEl>
                                        <p:attrNameLst>
                                          <p:attrName>style.visibility</p:attrName>
                                        </p:attrNameLst>
                                      </p:cBhvr>
                                      <p:to>
                                        <p:strVal val="hidden"/>
                                      </p:to>
                                    </p:se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68.png"/>
          <p:cNvPicPr>
            <a:picLocks noChangeAspect="1"/>
          </p:cNvPicPr>
          <p:nvPr/>
        </p:nvPicPr>
        <p:blipFill>
          <a:blip r:embed="rId3" cstate="print"/>
          <a:srcRect/>
          <a:stretch>
            <a:fillRect/>
          </a:stretch>
        </p:blipFill>
        <p:spPr bwMode="auto">
          <a:xfrm>
            <a:off x="76200" y="2647950"/>
            <a:ext cx="8991600" cy="1562100"/>
          </a:xfrm>
          <a:prstGeom prst="rect">
            <a:avLst/>
          </a:prstGeom>
          <a:noFill/>
          <a:ln w="9525">
            <a:noFill/>
            <a:miter lim="800000"/>
            <a:headEnd/>
            <a:tailEnd/>
          </a:ln>
        </p:spPr>
      </p:pic>
      <p:pic>
        <p:nvPicPr>
          <p:cNvPr id="7" name="Picture 6" descr="Picture 69.png"/>
          <p:cNvPicPr>
            <a:picLocks noChangeAspect="1"/>
          </p:cNvPicPr>
          <p:nvPr/>
        </p:nvPicPr>
        <p:blipFill>
          <a:blip r:embed="rId4" cstate="print"/>
          <a:srcRect/>
          <a:stretch>
            <a:fillRect/>
          </a:stretch>
        </p:blipFill>
        <p:spPr bwMode="auto">
          <a:xfrm>
            <a:off x="0" y="1588"/>
            <a:ext cx="9144000" cy="6854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2" descr="bof_video_opening"/>
          <p:cNvPicPr>
            <a:picLocks noChangeAspect="1" noChangeArrowheads="1"/>
          </p:cNvPicPr>
          <p:nvPr/>
        </p:nvPicPr>
        <p:blipFill>
          <a:blip r:embed="rId2" cstate="print"/>
          <a:srcRect/>
          <a:stretch>
            <a:fillRect/>
          </a:stretch>
        </p:blipFill>
        <p:spPr bwMode="auto">
          <a:xfrm>
            <a:off x="157163" y="1524000"/>
            <a:ext cx="3749675" cy="5181600"/>
          </a:xfrm>
          <a:prstGeom prst="rect">
            <a:avLst/>
          </a:prstGeom>
          <a:solidFill>
            <a:schemeClr val="accent1">
              <a:alpha val="37000"/>
            </a:schemeClr>
          </a:solidFill>
          <a:effectLst>
            <a:outerShdw blurRad="50800" dist="50800" dir="5400000" algn="ctr" rotWithShape="0">
              <a:schemeClr val="bg1">
                <a:lumMod val="90000"/>
              </a:schemeClr>
            </a:outerShdw>
          </a:effectLst>
        </p:spPr>
      </p:pic>
      <p:sp>
        <p:nvSpPr>
          <p:cNvPr id="103427" name="Rectangle 3"/>
          <p:cNvSpPr>
            <a:spLocks noGrp="1" noChangeArrowheads="1"/>
          </p:cNvSpPr>
          <p:nvPr>
            <p:ph type="title"/>
          </p:nvPr>
        </p:nvSpPr>
        <p:spPr>
          <a:xfrm>
            <a:off x="420688" y="-228600"/>
            <a:ext cx="8229600" cy="1143000"/>
          </a:xfrm>
        </p:spPr>
        <p:txBody>
          <a:bodyPr/>
          <a:lstStyle/>
          <a:p>
            <a:r>
              <a:rPr lang="en-US" sz="4000" b="1" dirty="0" smtClean="0"/>
              <a:t>Devotional Reading</a:t>
            </a:r>
            <a:endParaRPr lang="en-US" sz="4000" b="1" dirty="0" smtClean="0">
              <a:ea typeface="宋体" charset="-122"/>
            </a:endParaRPr>
          </a:p>
        </p:txBody>
      </p:sp>
      <p:sp>
        <p:nvSpPr>
          <p:cNvPr id="103428" name="Rectangle 4"/>
          <p:cNvSpPr>
            <a:spLocks noGrp="1" noChangeArrowheads="1"/>
          </p:cNvSpPr>
          <p:nvPr>
            <p:ph idx="1"/>
          </p:nvPr>
        </p:nvSpPr>
        <p:spPr>
          <a:xfrm>
            <a:off x="516708" y="845472"/>
            <a:ext cx="8200572" cy="4978400"/>
          </a:xfrm>
        </p:spPr>
        <p:txBody>
          <a:bodyPr>
            <a:normAutofit/>
          </a:bodyPr>
          <a:lstStyle/>
          <a:p>
            <a:pPr>
              <a:lnSpc>
                <a:spcPct val="90000"/>
              </a:lnSpc>
              <a:buNone/>
            </a:pPr>
            <a:r>
              <a:rPr lang="en-US" altLang="zh-CN" sz="4400" dirty="0" err="1" smtClean="0">
                <a:latin typeface="Bernard MT Condensed" pitchFamily="18" charset="0"/>
                <a:ea typeface="宋体" charset="-122"/>
              </a:rPr>
              <a:t>Lectio</a:t>
            </a:r>
            <a:r>
              <a:rPr lang="en-US" altLang="zh-CN" sz="4400" dirty="0" smtClean="0">
                <a:latin typeface="Bernard MT Condensed" pitchFamily="18" charset="0"/>
                <a:ea typeface="宋体" charset="-122"/>
              </a:rPr>
              <a:t> </a:t>
            </a:r>
            <a:r>
              <a:rPr lang="en-US" altLang="zh-CN" sz="4400" dirty="0" err="1" smtClean="0">
                <a:latin typeface="Bernard MT Condensed" pitchFamily="18" charset="0"/>
                <a:ea typeface="宋体" charset="-122"/>
              </a:rPr>
              <a:t>Divina</a:t>
            </a:r>
            <a:endParaRPr lang="en-US" sz="4400" dirty="0" smtClean="0">
              <a:latin typeface="Bernard MT Condensed" pitchFamily="18" charset="0"/>
            </a:endParaRPr>
          </a:p>
        </p:txBody>
      </p:sp>
      <p:pic>
        <p:nvPicPr>
          <p:cNvPr id="5" name="Picture 4" descr="Leslie Orsi.jpg"/>
          <p:cNvPicPr>
            <a:picLocks noChangeAspect="1"/>
          </p:cNvPicPr>
          <p:nvPr/>
        </p:nvPicPr>
        <p:blipFill>
          <a:blip r:embed="rId3" cstate="print"/>
          <a:srcRect b="16939"/>
          <a:stretch>
            <a:fillRect/>
          </a:stretch>
        </p:blipFill>
        <p:spPr>
          <a:xfrm>
            <a:off x="7239000" y="4781216"/>
            <a:ext cx="1905000" cy="207678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49680" y="1493521"/>
            <a:ext cx="9753600" cy="4493538"/>
          </a:xfrm>
          <a:prstGeom prst="rect">
            <a:avLst/>
          </a:prstGeom>
        </p:spPr>
        <p:txBody>
          <a:bodyPr wrap="square">
            <a:spAutoFit/>
          </a:bodyPr>
          <a:lstStyle/>
          <a:p>
            <a:r>
              <a:rPr lang="en-US" sz="3200" dirty="0" smtClean="0"/>
              <a:t>Basic info from the Benedictines on </a:t>
            </a:r>
            <a:r>
              <a:rPr lang="en-US" sz="3200" dirty="0" err="1" smtClean="0"/>
              <a:t>lectio</a:t>
            </a:r>
            <a:r>
              <a:rPr lang="en-US" sz="3200" dirty="0" smtClean="0"/>
              <a:t> </a:t>
            </a:r>
            <a:r>
              <a:rPr lang="en-US" sz="3200" dirty="0" err="1" smtClean="0"/>
              <a:t>divina</a:t>
            </a:r>
            <a:r>
              <a:rPr lang="en-US" sz="3200" dirty="0" smtClean="0"/>
              <a:t>:  </a:t>
            </a:r>
            <a:r>
              <a:rPr lang="en-US" sz="3200" u="sng" dirty="0" smtClean="0">
                <a:hlinkClick r:id="rId4"/>
              </a:rPr>
              <a:t>http://www.osb.org/lectio/index.html</a:t>
            </a:r>
            <a:r>
              <a:rPr lang="en-US" sz="3200" dirty="0" smtClean="0">
                <a:hlinkClick r:id="rId4"/>
              </a:rPr>
              <a:t/>
            </a:r>
            <a:br>
              <a:rPr lang="en-US" sz="3200" dirty="0" smtClean="0">
                <a:hlinkClick r:id="rId4"/>
              </a:rPr>
            </a:br>
            <a:endParaRPr lang="en-US" sz="1000" dirty="0" smtClean="0"/>
          </a:p>
          <a:p>
            <a:r>
              <a:rPr lang="en-US" sz="3200" dirty="0" smtClean="0"/>
              <a:t>A good general lecture: </a:t>
            </a:r>
            <a:r>
              <a:rPr lang="en-US" sz="3200" u="sng" dirty="0" smtClean="0">
                <a:hlinkClick r:id="rId5"/>
              </a:rPr>
              <a:t>http://www.osb.org/lectio/olivera.html</a:t>
            </a:r>
            <a:endParaRPr lang="en-US" sz="3200" u="sng" dirty="0" smtClean="0"/>
          </a:p>
          <a:p>
            <a:r>
              <a:rPr lang="en-US" sz="1000" dirty="0" smtClean="0"/>
              <a:t/>
            </a:r>
            <a:br>
              <a:rPr lang="en-US" sz="1000" dirty="0" smtClean="0"/>
            </a:br>
            <a:r>
              <a:rPr lang="en-US" sz="3200" dirty="0" smtClean="0"/>
              <a:t>An online example:  </a:t>
            </a:r>
            <a:r>
              <a:rPr lang="en-US" sz="3200" u="sng" dirty="0" smtClean="0">
                <a:hlinkClick r:id="rId6"/>
              </a:rPr>
              <a:t>http://sacredspace.ie/</a:t>
            </a:r>
            <a:endParaRPr lang="en-US" sz="3200" u="sng" dirty="0" smtClean="0"/>
          </a:p>
          <a:p>
            <a:endParaRPr lang="en-US" sz="1000" u="sng" dirty="0" smtClean="0"/>
          </a:p>
          <a:p>
            <a:r>
              <a:rPr lang="en-US" sz="3200" dirty="0" smtClean="0"/>
              <a:t>A helpful video about </a:t>
            </a:r>
            <a:r>
              <a:rPr lang="en-US" sz="3200" dirty="0" err="1" smtClean="0"/>
              <a:t>lectio</a:t>
            </a:r>
            <a:r>
              <a:rPr lang="en-US" sz="3200" dirty="0" smtClean="0"/>
              <a:t> </a:t>
            </a:r>
            <a:r>
              <a:rPr lang="en-US" sz="3200" dirty="0" err="1" smtClean="0"/>
              <a:t>divina</a:t>
            </a:r>
            <a:r>
              <a:rPr lang="en-US" sz="3200" dirty="0" smtClean="0"/>
              <a:t>:</a:t>
            </a:r>
            <a:br>
              <a:rPr lang="en-US" sz="3200" dirty="0" smtClean="0"/>
            </a:br>
            <a:r>
              <a:rPr lang="en-US" sz="3200" u="sng" dirty="0" smtClean="0">
                <a:hlinkClick r:id="rId7"/>
              </a:rPr>
              <a:t>http://www1.csbsju.edu/sot/</a:t>
            </a:r>
          </a:p>
          <a:p>
            <a:r>
              <a:rPr lang="en-US" sz="3200" u="sng" dirty="0" err="1" smtClean="0">
                <a:hlinkClick r:id="rId7"/>
              </a:rPr>
              <a:t>seeingtheword</a:t>
            </a:r>
            <a:r>
              <a:rPr lang="en-US" sz="3200" u="sng" dirty="0" smtClean="0">
                <a:hlinkClick r:id="rId7"/>
              </a:rPr>
              <a:t>/LectioVideo.htm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blinds(horizontal)">
                                      <p:cBhvr>
                                        <p:cTn id="2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2" descr="bof_video_opening"/>
          <p:cNvPicPr>
            <a:picLocks noChangeAspect="1" noChangeArrowheads="1"/>
          </p:cNvPicPr>
          <p:nvPr/>
        </p:nvPicPr>
        <p:blipFill>
          <a:blip r:embed="rId2" cstate="print"/>
          <a:srcRect/>
          <a:stretch>
            <a:fillRect/>
          </a:stretch>
        </p:blipFill>
        <p:spPr bwMode="auto">
          <a:xfrm>
            <a:off x="157163" y="1524000"/>
            <a:ext cx="3749675" cy="5181600"/>
          </a:xfrm>
          <a:prstGeom prst="rect">
            <a:avLst/>
          </a:prstGeom>
          <a:solidFill>
            <a:schemeClr val="accent1">
              <a:alpha val="37000"/>
            </a:schemeClr>
          </a:solidFill>
          <a:effectLst>
            <a:outerShdw blurRad="50800" dist="50800" dir="5400000" algn="ctr" rotWithShape="0">
              <a:schemeClr val="bg1">
                <a:lumMod val="90000"/>
              </a:schemeClr>
            </a:outerShdw>
          </a:effectLst>
        </p:spPr>
      </p:pic>
      <p:sp>
        <p:nvSpPr>
          <p:cNvPr id="103427" name="Rectangle 3"/>
          <p:cNvSpPr>
            <a:spLocks noGrp="1" noChangeArrowheads="1"/>
          </p:cNvSpPr>
          <p:nvPr>
            <p:ph type="title"/>
          </p:nvPr>
        </p:nvSpPr>
        <p:spPr>
          <a:xfrm>
            <a:off x="-1880552" y="-228600"/>
            <a:ext cx="8229600" cy="1143000"/>
          </a:xfrm>
        </p:spPr>
        <p:txBody>
          <a:bodyPr/>
          <a:lstStyle/>
          <a:p>
            <a:r>
              <a:rPr lang="en-US" sz="4000" b="1" dirty="0" smtClean="0"/>
              <a:t>Devotional Reading</a:t>
            </a:r>
            <a:endParaRPr lang="en-US" sz="4000" b="1" dirty="0" smtClean="0">
              <a:ea typeface="宋体" charset="-122"/>
            </a:endParaRPr>
          </a:p>
        </p:txBody>
      </p:sp>
      <p:sp>
        <p:nvSpPr>
          <p:cNvPr id="103428" name="Rectangle 4"/>
          <p:cNvSpPr>
            <a:spLocks noGrp="1" noChangeArrowheads="1"/>
          </p:cNvSpPr>
          <p:nvPr>
            <p:ph idx="1"/>
          </p:nvPr>
        </p:nvSpPr>
        <p:spPr>
          <a:xfrm>
            <a:off x="943428" y="845472"/>
            <a:ext cx="8200572" cy="4978400"/>
          </a:xfrm>
        </p:spPr>
        <p:txBody>
          <a:bodyPr>
            <a:normAutofit fontScale="85000" lnSpcReduction="10000"/>
          </a:bodyPr>
          <a:lstStyle/>
          <a:p>
            <a:pPr>
              <a:lnSpc>
                <a:spcPct val="90000"/>
              </a:lnSpc>
              <a:buNone/>
            </a:pPr>
            <a:r>
              <a:rPr lang="en-US" altLang="zh-CN" sz="4800" dirty="0" smtClean="0">
                <a:latin typeface="Bernard MT Condensed" pitchFamily="18" charset="0"/>
                <a:ea typeface="宋体" charset="-122"/>
              </a:rPr>
              <a:t>T.R.I.P. </a:t>
            </a:r>
            <a:r>
              <a:rPr lang="en-US" u="sng" dirty="0" smtClean="0">
                <a:hlinkClick r:id="rId3"/>
              </a:rPr>
              <a:t>http://www.dailytext.com/dailytexts/TRIP.php</a:t>
            </a:r>
            <a:endParaRPr lang="en-US" u="sng" dirty="0" smtClean="0"/>
          </a:p>
          <a:p>
            <a:pPr>
              <a:lnSpc>
                <a:spcPct val="90000"/>
              </a:lnSpc>
              <a:buNone/>
            </a:pPr>
            <a:r>
              <a:rPr lang="en-US" b="1" dirty="0" smtClean="0"/>
              <a:t>Martin Luther’s prayer pattern</a:t>
            </a:r>
            <a:r>
              <a:rPr lang="en-US" dirty="0" smtClean="0"/>
              <a:t> has been used at Mount Carmel in the form of an acronym which spells </a:t>
            </a:r>
            <a:r>
              <a:rPr lang="en-US" b="1" dirty="0" smtClean="0"/>
              <a:t>T.R.I.P.</a:t>
            </a:r>
            <a:r>
              <a:rPr lang="en-US" dirty="0" smtClean="0"/>
              <a:t> to outline the discipline of reading a Bible verse, and then asking the following four questions of that verse:</a:t>
            </a:r>
          </a:p>
          <a:p>
            <a:pPr>
              <a:lnSpc>
                <a:spcPct val="90000"/>
              </a:lnSpc>
              <a:buNone/>
            </a:pPr>
            <a:r>
              <a:rPr lang="en-US" dirty="0" smtClean="0"/>
              <a:t>What in that verse am I </a:t>
            </a:r>
            <a:r>
              <a:rPr lang="en-US" b="1" dirty="0" smtClean="0"/>
              <a:t>T</a:t>
            </a:r>
            <a:r>
              <a:rPr lang="en-US" dirty="0" smtClean="0"/>
              <a:t>hankful for? </a:t>
            </a:r>
          </a:p>
          <a:p>
            <a:pPr>
              <a:lnSpc>
                <a:spcPct val="90000"/>
              </a:lnSpc>
              <a:buNone/>
            </a:pPr>
            <a:r>
              <a:rPr lang="en-US" dirty="0" smtClean="0"/>
              <a:t>What does it reveal that I </a:t>
            </a:r>
            <a:r>
              <a:rPr lang="en-US" b="1" dirty="0" smtClean="0"/>
              <a:t>R</a:t>
            </a:r>
            <a:r>
              <a:rPr lang="en-US" dirty="0" smtClean="0"/>
              <a:t>egret or need to confess? </a:t>
            </a:r>
          </a:p>
          <a:p>
            <a:pPr>
              <a:lnSpc>
                <a:spcPct val="90000"/>
              </a:lnSpc>
              <a:buNone/>
            </a:pPr>
            <a:r>
              <a:rPr lang="en-US" dirty="0" smtClean="0"/>
              <a:t>How should I </a:t>
            </a:r>
            <a:r>
              <a:rPr lang="en-US" b="1" dirty="0" smtClean="0"/>
              <a:t>I</a:t>
            </a:r>
            <a:r>
              <a:rPr lang="en-US" dirty="0" smtClean="0"/>
              <a:t>ntercede or what should I pray for? </a:t>
            </a:r>
          </a:p>
          <a:p>
            <a:pPr>
              <a:lnSpc>
                <a:spcPct val="90000"/>
              </a:lnSpc>
              <a:buNone/>
            </a:pPr>
            <a:r>
              <a:rPr lang="en-US" dirty="0" smtClean="0"/>
              <a:t>What </a:t>
            </a:r>
            <a:r>
              <a:rPr lang="en-US" b="1" dirty="0" smtClean="0"/>
              <a:t>P</a:t>
            </a:r>
            <a:r>
              <a:rPr lang="en-US" dirty="0" smtClean="0"/>
              <a:t>urpose for my day does this verse give me?   </a:t>
            </a:r>
          </a:p>
          <a:p>
            <a:pPr>
              <a:lnSpc>
                <a:spcPct val="90000"/>
              </a:lnSpc>
              <a:buNone/>
            </a:pPr>
            <a:r>
              <a:rPr lang="en-US" b="1" dirty="0" smtClean="0"/>
              <a:t>    T</a:t>
            </a:r>
            <a:r>
              <a:rPr lang="en-US" dirty="0" smtClean="0"/>
              <a:t>hanks, </a:t>
            </a:r>
            <a:r>
              <a:rPr lang="en-US" b="1" dirty="0" smtClean="0"/>
              <a:t>R</a:t>
            </a:r>
            <a:r>
              <a:rPr lang="en-US" dirty="0" smtClean="0"/>
              <a:t>egret, </a:t>
            </a:r>
            <a:r>
              <a:rPr lang="en-US" b="1" dirty="0" smtClean="0"/>
              <a:t>I</a:t>
            </a:r>
            <a:r>
              <a:rPr lang="en-US" dirty="0" smtClean="0"/>
              <a:t>ntercession, and </a:t>
            </a:r>
            <a:r>
              <a:rPr lang="en-US" b="1" dirty="0" smtClean="0"/>
              <a:t>P</a:t>
            </a:r>
            <a:r>
              <a:rPr lang="en-US" dirty="0" smtClean="0"/>
              <a:t>urpose, or </a:t>
            </a:r>
            <a:r>
              <a:rPr lang="en-US" b="1" dirty="0" smtClean="0"/>
              <a:t>T.R.I.P.</a:t>
            </a:r>
            <a:r>
              <a:rPr lang="en-US" dirty="0" smtClean="0"/>
              <a:t> </a:t>
            </a:r>
          </a:p>
          <a:p>
            <a:pPr>
              <a:lnSpc>
                <a:spcPct val="90000"/>
              </a:lnSpc>
              <a:buNone/>
            </a:pPr>
            <a:endParaRPr lang="en-US" dirty="0" smtClean="0">
              <a:latin typeface="Bernard MT Condensed" pitchFamily="18" charset="0"/>
            </a:endParaRPr>
          </a:p>
        </p:txBody>
      </p:sp>
      <p:pic>
        <p:nvPicPr>
          <p:cNvPr id="6" name="Picture 5" descr="Leslie Orsi.jpg"/>
          <p:cNvPicPr>
            <a:picLocks noChangeAspect="1"/>
          </p:cNvPicPr>
          <p:nvPr/>
        </p:nvPicPr>
        <p:blipFill>
          <a:blip r:embed="rId4" cstate="print"/>
          <a:srcRect b="16939"/>
          <a:stretch>
            <a:fillRect/>
          </a:stretch>
        </p:blipFill>
        <p:spPr>
          <a:xfrm>
            <a:off x="7239000" y="4781216"/>
            <a:ext cx="1905000" cy="20767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28">
                                            <p:txEl>
                                              <p:pRg st="2" end="2"/>
                                            </p:txEl>
                                          </p:spTgt>
                                        </p:tgtEl>
                                        <p:attrNameLst>
                                          <p:attrName>style.visibility</p:attrName>
                                        </p:attrNameLst>
                                      </p:cBhvr>
                                      <p:to>
                                        <p:strVal val="visible"/>
                                      </p:to>
                                    </p:set>
                                    <p:animEffect transition="in" filter="blinds(horizontal)">
                                      <p:cBhvr>
                                        <p:cTn id="7" dur="500"/>
                                        <p:tgtEl>
                                          <p:spTgt spid="10342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428">
                                            <p:txEl>
                                              <p:pRg st="3" end="3"/>
                                            </p:txEl>
                                          </p:spTgt>
                                        </p:tgtEl>
                                        <p:attrNameLst>
                                          <p:attrName>style.visibility</p:attrName>
                                        </p:attrNameLst>
                                      </p:cBhvr>
                                      <p:to>
                                        <p:strVal val="visible"/>
                                      </p:to>
                                    </p:set>
                                    <p:animEffect transition="in" filter="blinds(horizontal)">
                                      <p:cBhvr>
                                        <p:cTn id="12" dur="500"/>
                                        <p:tgtEl>
                                          <p:spTgt spid="10342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428">
                                            <p:txEl>
                                              <p:pRg st="4" end="4"/>
                                            </p:txEl>
                                          </p:spTgt>
                                        </p:tgtEl>
                                        <p:attrNameLst>
                                          <p:attrName>style.visibility</p:attrName>
                                        </p:attrNameLst>
                                      </p:cBhvr>
                                      <p:to>
                                        <p:strVal val="visible"/>
                                      </p:to>
                                    </p:set>
                                    <p:animEffect transition="in" filter="blinds(horizontal)">
                                      <p:cBhvr>
                                        <p:cTn id="17" dur="500"/>
                                        <p:tgtEl>
                                          <p:spTgt spid="10342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428">
                                            <p:txEl>
                                              <p:pRg st="5" end="5"/>
                                            </p:txEl>
                                          </p:spTgt>
                                        </p:tgtEl>
                                        <p:attrNameLst>
                                          <p:attrName>style.visibility</p:attrName>
                                        </p:attrNameLst>
                                      </p:cBhvr>
                                      <p:to>
                                        <p:strVal val="visible"/>
                                      </p:to>
                                    </p:set>
                                    <p:animEffect transition="in" filter="blinds(horizontal)">
                                      <p:cBhvr>
                                        <p:cTn id="22" dur="500"/>
                                        <p:tgtEl>
                                          <p:spTgt spid="10342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428">
                                            <p:txEl>
                                              <p:pRg st="6" end="6"/>
                                            </p:txEl>
                                          </p:spTgt>
                                        </p:tgtEl>
                                        <p:attrNameLst>
                                          <p:attrName>style.visibility</p:attrName>
                                        </p:attrNameLst>
                                      </p:cBhvr>
                                      <p:to>
                                        <p:strVal val="visible"/>
                                      </p:to>
                                    </p:set>
                                    <p:animEffect transition="in" filter="blinds(horizontal)">
                                      <p:cBhvr>
                                        <p:cTn id="27" dur="500"/>
                                        <p:tgtEl>
                                          <p:spTgt spid="1034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2" descr="bof_video_opening"/>
          <p:cNvPicPr>
            <a:picLocks noChangeAspect="1" noChangeArrowheads="1"/>
          </p:cNvPicPr>
          <p:nvPr/>
        </p:nvPicPr>
        <p:blipFill>
          <a:blip r:embed="rId2" cstate="print"/>
          <a:srcRect/>
          <a:stretch>
            <a:fillRect/>
          </a:stretch>
        </p:blipFill>
        <p:spPr bwMode="auto">
          <a:xfrm>
            <a:off x="157163" y="1524000"/>
            <a:ext cx="3749675" cy="5181600"/>
          </a:xfrm>
          <a:prstGeom prst="rect">
            <a:avLst/>
          </a:prstGeom>
          <a:solidFill>
            <a:schemeClr val="accent1">
              <a:alpha val="37000"/>
            </a:schemeClr>
          </a:solidFill>
          <a:effectLst>
            <a:outerShdw blurRad="50800" dist="50800" dir="5400000" algn="ctr" rotWithShape="0">
              <a:schemeClr val="bg1">
                <a:lumMod val="90000"/>
              </a:schemeClr>
            </a:outerShdw>
          </a:effectLst>
        </p:spPr>
      </p:pic>
      <p:sp>
        <p:nvSpPr>
          <p:cNvPr id="103427" name="Rectangle 3"/>
          <p:cNvSpPr>
            <a:spLocks noGrp="1" noChangeArrowheads="1"/>
          </p:cNvSpPr>
          <p:nvPr>
            <p:ph type="title"/>
          </p:nvPr>
        </p:nvSpPr>
        <p:spPr>
          <a:xfrm>
            <a:off x="420688" y="-228600"/>
            <a:ext cx="8229600" cy="1143000"/>
          </a:xfrm>
        </p:spPr>
        <p:txBody>
          <a:bodyPr/>
          <a:lstStyle/>
          <a:p>
            <a:r>
              <a:rPr lang="en-US" sz="4000" b="1" dirty="0" smtClean="0"/>
              <a:t>Devotional Reading</a:t>
            </a:r>
            <a:endParaRPr lang="en-US" sz="4000" b="1" dirty="0" smtClean="0">
              <a:ea typeface="宋体" charset="-122"/>
            </a:endParaRPr>
          </a:p>
        </p:txBody>
      </p:sp>
      <p:sp>
        <p:nvSpPr>
          <p:cNvPr id="103428" name="Rectangle 4"/>
          <p:cNvSpPr>
            <a:spLocks noGrp="1" noChangeArrowheads="1"/>
          </p:cNvSpPr>
          <p:nvPr>
            <p:ph idx="1"/>
          </p:nvPr>
        </p:nvSpPr>
        <p:spPr>
          <a:xfrm>
            <a:off x="943428" y="845472"/>
            <a:ext cx="8200572" cy="4978400"/>
          </a:xfrm>
        </p:spPr>
        <p:txBody>
          <a:bodyPr/>
          <a:lstStyle/>
          <a:p>
            <a:pPr>
              <a:lnSpc>
                <a:spcPct val="90000"/>
              </a:lnSpc>
              <a:buNone/>
            </a:pPr>
            <a:r>
              <a:rPr lang="en-US" altLang="zh-CN" dirty="0" smtClean="0">
                <a:latin typeface="Bernard MT Condensed" pitchFamily="18" charset="0"/>
                <a:ea typeface="宋体" charset="-122"/>
              </a:rPr>
              <a:t>Swedish Marking Method</a:t>
            </a:r>
            <a:endParaRPr lang="en-US" dirty="0" smtClean="0">
              <a:latin typeface="Bernard MT Condensed" pitchFamily="18" charset="0"/>
            </a:endParaRPr>
          </a:p>
        </p:txBody>
      </p:sp>
      <p:pic>
        <p:nvPicPr>
          <p:cNvPr id="5" name="Picture 4" descr="Leslie Orsi.jpg"/>
          <p:cNvPicPr>
            <a:picLocks noChangeAspect="1"/>
          </p:cNvPicPr>
          <p:nvPr/>
        </p:nvPicPr>
        <p:blipFill>
          <a:blip r:embed="rId3" cstate="print"/>
          <a:srcRect b="16939"/>
          <a:stretch>
            <a:fillRect/>
          </a:stretch>
        </p:blipFill>
        <p:spPr>
          <a:xfrm>
            <a:off x="6534813" y="4038600"/>
            <a:ext cx="2542925" cy="2772234"/>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447800" y="1295400"/>
            <a:ext cx="7696200" cy="1354217"/>
          </a:xfrm>
          <a:prstGeom prst="rect">
            <a:avLst/>
          </a:prstGeom>
        </p:spPr>
        <p:txBody>
          <a:bodyPr wrap="square">
            <a:spAutoFit/>
          </a:bodyPr>
          <a:lstStyle/>
          <a:p>
            <a:r>
              <a:rPr lang="en-US" sz="3200" dirty="0" smtClean="0">
                <a:hlinkClick r:id="rId4"/>
              </a:rPr>
              <a:t>http://www.matthiasmedia.com.au/briefing/library/5445/</a:t>
            </a:r>
            <a:endParaRPr lang="en-US" sz="3200" dirty="0" smtClean="0"/>
          </a:p>
          <a:p>
            <a:endParaRPr lang="en-US" dirty="0" smtClean="0"/>
          </a:p>
        </p:txBody>
      </p:sp>
      <p:sp>
        <p:nvSpPr>
          <p:cNvPr id="4099" name="Rectangle 3"/>
          <p:cNvSpPr>
            <a:spLocks noChangeArrowheads="1"/>
          </p:cNvSpPr>
          <p:nvPr/>
        </p:nvSpPr>
        <p:spPr bwMode="auto">
          <a:xfrm>
            <a:off x="1600200" y="2360103"/>
            <a:ext cx="97536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573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kumimoji="0" lang="en-US" sz="2800" b="1" i="0" u="none" strike="noStrike" cap="none" normalizeH="0" baseline="0" dirty="0" smtClean="0">
                <a:ln>
                  <a:noFill/>
                </a:ln>
                <a:solidFill>
                  <a:schemeClr val="tx1"/>
                </a:solidFill>
                <a:effectLst/>
                <a:latin typeface="Garamond" pitchFamily="18" charset="0"/>
                <a:ea typeface="Times New Roman" pitchFamily="18" charset="0"/>
              </a:rPr>
              <a:t> (one candle): This is new for me—a new </a:t>
            </a:r>
          </a:p>
          <a:p>
            <a:pPr marL="0" marR="0" lvl="0" indent="0" algn="l" defTabSz="914400" rtl="0" eaLnBrk="1" fontAlgn="base" latinLnBrk="0" hangingPunct="1">
              <a:lnSpc>
                <a:spcPct val="100000"/>
              </a:lnSpc>
              <a:spcBef>
                <a:spcPct val="0"/>
              </a:spcBef>
              <a:spcAft>
                <a:spcPct val="0"/>
              </a:spcAft>
              <a:buClrTx/>
              <a:buSzTx/>
              <a:buFontTx/>
              <a:buNone/>
              <a:tabLst>
                <a:tab pos="12573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800" b="1" dirty="0" smtClean="0">
                <a:latin typeface="Garamond" pitchFamily="18" charset="0"/>
                <a:ea typeface="Times New Roman" pitchFamily="18" charset="0"/>
              </a:rPr>
              <a:t>    </a:t>
            </a:r>
            <a:r>
              <a:rPr kumimoji="0" lang="en-US" sz="2800" b="1" i="0" u="none" strike="noStrike" cap="none" normalizeH="0" baseline="0" dirty="0" smtClean="0">
                <a:ln>
                  <a:noFill/>
                </a:ln>
                <a:solidFill>
                  <a:schemeClr val="tx1"/>
                </a:solidFill>
                <a:effectLst/>
                <a:latin typeface="Garamond" pitchFamily="18" charset="0"/>
                <a:ea typeface="Times New Roman" pitchFamily="18" charset="0"/>
              </a:rPr>
              <a:t>understanding, </a:t>
            </a:r>
            <a:r>
              <a:rPr lang="en-US" sz="2800" b="1" dirty="0" smtClean="0">
                <a:latin typeface="Garamond" pitchFamily="18" charset="0"/>
                <a:ea typeface="Times New Roman" pitchFamily="18" charset="0"/>
              </a:rPr>
              <a:t> </a:t>
            </a:r>
            <a:r>
              <a:rPr kumimoji="0" lang="en-US" sz="2800" b="1" i="0" u="none" strike="noStrike" cap="none" normalizeH="0" baseline="0" dirty="0" smtClean="0">
                <a:ln>
                  <a:noFill/>
                </a:ln>
                <a:solidFill>
                  <a:schemeClr val="tx1"/>
                </a:solidFill>
                <a:effectLst/>
                <a:latin typeface="Garamond" pitchFamily="18" charset="0"/>
                <a:ea typeface="Times New Roman" pitchFamily="18" charset="0"/>
              </a:rPr>
              <a:t>new insight, new appreciation.</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kumimoji="0" lang="en-US" sz="2800" b="1" i="0" u="none" strike="noStrike" cap="none" normalizeH="0" baseline="0" dirty="0" smtClean="0">
                <a:ln>
                  <a:noFill/>
                </a:ln>
                <a:solidFill>
                  <a:schemeClr val="tx1"/>
                </a:solidFill>
                <a:effectLst/>
                <a:latin typeface="Garamond" pitchFamily="18" charset="0"/>
                <a:ea typeface="Times New Roman" pitchFamily="18" charset="0"/>
              </a:rPr>
              <a:t>ii (two candles): I want to remember/</a:t>
            </a:r>
          </a:p>
          <a:p>
            <a:pPr marL="0" marR="0" lvl="0" indent="0" algn="l" defTabSz="914400" rtl="0" eaLnBrk="0" fontAlgn="base" latinLnBrk="0" hangingPunct="0">
              <a:lnSpc>
                <a:spcPct val="100000"/>
              </a:lnSpc>
              <a:spcBef>
                <a:spcPct val="0"/>
              </a:spcBef>
              <a:spcAft>
                <a:spcPct val="0"/>
              </a:spcAft>
              <a:buClrTx/>
              <a:buSzTx/>
              <a:buFontTx/>
              <a:buNone/>
              <a:tabLst>
                <a:tab pos="12573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800" b="1" dirty="0" smtClean="0">
                <a:latin typeface="Garamond" pitchFamily="18" charset="0"/>
                <a:ea typeface="Times New Roman" pitchFamily="18" charset="0"/>
              </a:rPr>
              <a:t>    </a:t>
            </a:r>
            <a:r>
              <a:rPr kumimoji="0" lang="en-US" sz="2800" b="1" i="0" u="none" strike="noStrike" cap="none" normalizeH="0" baseline="0" dirty="0" smtClean="0">
                <a:ln>
                  <a:noFill/>
                </a:ln>
                <a:solidFill>
                  <a:schemeClr val="tx1"/>
                </a:solidFill>
                <a:effectLst/>
                <a:latin typeface="Garamond" pitchFamily="18" charset="0"/>
                <a:ea typeface="Times New Roman" pitchFamily="18" charset="0"/>
              </a:rPr>
              <a:t>memorize this verse/idea.</a:t>
            </a:r>
            <a:endParaRPr kumimoji="0" lang="en-US" sz="2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12573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kumimoji="0" lang="en-US" sz="2800" b="1" i="0" u="none" strike="noStrike" cap="none" normalizeH="0" baseline="0" dirty="0" smtClean="0">
                <a:ln>
                  <a:noFill/>
                </a:ln>
                <a:solidFill>
                  <a:schemeClr val="tx1"/>
                </a:solidFill>
                <a:effectLst/>
                <a:latin typeface="Garamond" pitchFamily="18" charset="0"/>
                <a:ea typeface="Times New Roman" pitchFamily="18" charset="0"/>
              </a:rPr>
              <a:t>(arrow): This strikes me as </a:t>
            </a:r>
          </a:p>
          <a:p>
            <a:pPr marL="0" marR="0" lvl="0" indent="0" algn="l" defTabSz="914400" rtl="0" eaLnBrk="0" fontAlgn="base" latinLnBrk="0" hangingPunct="0">
              <a:lnSpc>
                <a:spcPct val="100000"/>
              </a:lnSpc>
              <a:spcBef>
                <a:spcPct val="0"/>
              </a:spcBef>
              <a:spcAft>
                <a:spcPct val="0"/>
              </a:spcAft>
              <a:buClrTx/>
              <a:buSzTx/>
              <a:tabLst>
                <a:tab pos="12573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800" b="1" dirty="0" smtClean="0">
                <a:latin typeface="Garamond" pitchFamily="18" charset="0"/>
                <a:ea typeface="Times New Roman" pitchFamily="18" charset="0"/>
              </a:rPr>
              <a:t>      b</a:t>
            </a:r>
            <a:r>
              <a:rPr kumimoji="0" lang="en-US" sz="2800" b="1" i="0" u="none" strike="noStrike" cap="none" normalizeH="0" baseline="0" dirty="0" smtClean="0">
                <a:ln>
                  <a:noFill/>
                </a:ln>
                <a:solidFill>
                  <a:schemeClr val="tx1"/>
                </a:solidFill>
                <a:effectLst/>
                <a:latin typeface="Garamond" pitchFamily="18" charset="0"/>
                <a:ea typeface="Times New Roman" pitchFamily="18" charset="0"/>
              </a:rPr>
              <a:t>eing</a:t>
            </a:r>
            <a:r>
              <a:rPr kumimoji="0" lang="en-US" sz="2800" b="1" i="0" u="none" strike="noStrike" cap="none" normalizeH="0" dirty="0" smtClean="0">
                <a:ln>
                  <a:noFill/>
                </a:ln>
                <a:solidFill>
                  <a:schemeClr val="tx1"/>
                </a:solidFill>
                <a:effectLst/>
                <a:latin typeface="Garamond" pitchFamily="18" charset="0"/>
                <a:ea typeface="Times New Roman" pitchFamily="18" charset="0"/>
              </a:rPr>
              <a:t> </a:t>
            </a:r>
            <a:r>
              <a:rPr kumimoji="0" lang="en-US" sz="2800" b="1" i="0" u="none" strike="noStrike" cap="none" normalizeH="0" baseline="0" dirty="0" smtClean="0">
                <a:ln>
                  <a:noFill/>
                </a:ln>
                <a:solidFill>
                  <a:schemeClr val="tx1"/>
                </a:solidFill>
                <a:effectLst/>
                <a:latin typeface="Garamond" pitchFamily="18" charset="0"/>
                <a:ea typeface="Times New Roman" pitchFamily="18" charset="0"/>
              </a:rPr>
              <a:t>especially important.</a:t>
            </a:r>
            <a:endPar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2573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 (question mark): This is not </a:t>
            </a:r>
          </a:p>
          <a:p>
            <a:pPr marL="0" marR="0" lvl="0" indent="0" algn="l" defTabSz="914400" rtl="0" eaLnBrk="0" fontAlgn="base" latinLnBrk="0" hangingPunct="0">
              <a:lnSpc>
                <a:spcPct val="100000"/>
              </a:lnSpc>
              <a:spcBef>
                <a:spcPct val="0"/>
              </a:spcBef>
              <a:spcAft>
                <a:spcPct val="0"/>
              </a:spcAft>
              <a:buClrTx/>
              <a:buSzTx/>
              <a:buFontTx/>
              <a:buNone/>
              <a:tabLst>
                <a:tab pos="12573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800" b="1" dirty="0" smtClean="0">
                <a:latin typeface="Garamond"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clear. I need help in </a:t>
            </a:r>
          </a:p>
          <a:p>
            <a:pPr marL="0" marR="0" lvl="0" indent="0" algn="l" defTabSz="914400" rtl="0" eaLnBrk="0" fontAlgn="base" latinLnBrk="0" hangingPunct="0">
              <a:lnSpc>
                <a:spcPct val="100000"/>
              </a:lnSpc>
              <a:spcBef>
                <a:spcPct val="0"/>
              </a:spcBef>
              <a:spcAft>
                <a:spcPct val="0"/>
              </a:spcAft>
              <a:buClrTx/>
              <a:buSzTx/>
              <a:buFontTx/>
              <a:buNone/>
              <a:tabLst>
                <a:tab pos="12573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800" b="1" dirty="0" smtClean="0">
                <a:latin typeface="Garamond"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understanding</a:t>
            </a:r>
            <a:r>
              <a:rPr kumimoji="0" lang="en-US" sz="2800" b="1" i="0" u="none" strike="noStrike" cap="none" normalizeH="0" dirty="0" smtClean="0">
                <a:ln>
                  <a:noFill/>
                </a:ln>
                <a:solidFill>
                  <a:schemeClr val="tx1"/>
                </a:solidFill>
                <a:effectLst/>
                <a:latin typeface="Garamond"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what it says.</a:t>
            </a:r>
            <a:r>
              <a:rPr kumimoji="0" lang="en-US" sz="2800" b="1" i="0" u="none" strike="noStrike" cap="none" normalizeH="0" baseline="0" dirty="0" smtClean="0">
                <a:ln>
                  <a:noFill/>
                </a:ln>
                <a:solidFill>
                  <a:schemeClr val="tx1"/>
                </a:solidFill>
                <a:effectLst/>
                <a:latin typeface="Arial" pitchFamily="34" charset="0"/>
              </a:rPr>
              <a:t> </a:t>
            </a:r>
          </a:p>
        </p:txBody>
      </p:sp>
      <p:pic>
        <p:nvPicPr>
          <p:cNvPr id="4100" name="Picture 4"/>
          <p:cNvPicPr>
            <a:picLocks noChangeAspect="1" noChangeArrowheads="1"/>
          </p:cNvPicPr>
          <p:nvPr/>
        </p:nvPicPr>
        <p:blipFill>
          <a:blip r:embed="rId5" cstate="print"/>
          <a:srcRect/>
          <a:stretch>
            <a:fillRect/>
          </a:stretch>
        </p:blipFill>
        <p:spPr bwMode="auto">
          <a:xfrm>
            <a:off x="914400" y="2286000"/>
            <a:ext cx="823913" cy="95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horizontal)">
                                      <p:cBhvr>
                                        <p:cTn id="7" dur="500"/>
                                        <p:tgtEl>
                                          <p:spTgt spid="4100"/>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0" dur="500"/>
                                        <p:tgtEl>
                                          <p:spTgt spid="409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3" dur="500"/>
                                        <p:tgtEl>
                                          <p:spTgt spid="409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8" dur="500"/>
                                        <p:tgtEl>
                                          <p:spTgt spid="4099">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blinds(horizontal)">
                                      <p:cBhvr>
                                        <p:cTn id="21" dur="500"/>
                                        <p:tgtEl>
                                          <p:spTgt spid="409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6" dur="500"/>
                                        <p:tgtEl>
                                          <p:spTgt spid="4099">
                                            <p:txEl>
                                              <p:pRg st="4" end="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9" dur="500"/>
                                        <p:tgtEl>
                                          <p:spTgt spid="409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099">
                                            <p:txEl>
                                              <p:pRg st="6" end="6"/>
                                            </p:txEl>
                                          </p:spTgt>
                                        </p:tgtEl>
                                        <p:attrNameLst>
                                          <p:attrName>style.visibility</p:attrName>
                                        </p:attrNameLst>
                                      </p:cBhvr>
                                      <p:to>
                                        <p:strVal val="visible"/>
                                      </p:to>
                                    </p:set>
                                    <p:animEffect transition="in" filter="blinds(horizontal)">
                                      <p:cBhvr>
                                        <p:cTn id="34" dur="500"/>
                                        <p:tgtEl>
                                          <p:spTgt spid="4099">
                                            <p:txEl>
                                              <p:pRg st="6" end="6"/>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4099">
                                            <p:txEl>
                                              <p:pRg st="7" end="7"/>
                                            </p:txEl>
                                          </p:spTgt>
                                        </p:tgtEl>
                                        <p:attrNameLst>
                                          <p:attrName>style.visibility</p:attrName>
                                        </p:attrNameLst>
                                      </p:cBhvr>
                                      <p:to>
                                        <p:strVal val="visible"/>
                                      </p:to>
                                    </p:set>
                                    <p:animEffect transition="in" filter="blinds(horizontal)">
                                      <p:cBhvr>
                                        <p:cTn id="37" dur="500"/>
                                        <p:tgtEl>
                                          <p:spTgt spid="4099">
                                            <p:txEl>
                                              <p:pRg st="7" end="7"/>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4099">
                                            <p:txEl>
                                              <p:pRg st="8" end="8"/>
                                            </p:txEl>
                                          </p:spTgt>
                                        </p:tgtEl>
                                        <p:attrNameLst>
                                          <p:attrName>style.visibility</p:attrName>
                                        </p:attrNameLst>
                                      </p:cBhvr>
                                      <p:to>
                                        <p:strVal val="visible"/>
                                      </p:to>
                                    </p:set>
                                    <p:animEffect transition="in" filter="blinds(horizontal)">
                                      <p:cBhvr>
                                        <p:cTn id="40"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2" descr="bof_video_opening"/>
          <p:cNvPicPr>
            <a:picLocks noChangeAspect="1" noChangeArrowheads="1"/>
          </p:cNvPicPr>
          <p:nvPr/>
        </p:nvPicPr>
        <p:blipFill>
          <a:blip r:embed="rId2" cstate="print"/>
          <a:srcRect/>
          <a:stretch>
            <a:fillRect/>
          </a:stretch>
        </p:blipFill>
        <p:spPr bwMode="auto">
          <a:xfrm>
            <a:off x="157163" y="1524000"/>
            <a:ext cx="3749675" cy="5181600"/>
          </a:xfrm>
          <a:prstGeom prst="rect">
            <a:avLst/>
          </a:prstGeom>
          <a:solidFill>
            <a:schemeClr val="accent1">
              <a:alpha val="37000"/>
            </a:schemeClr>
          </a:solidFill>
          <a:effectLst>
            <a:outerShdw blurRad="50800" dist="50800" dir="5400000" algn="ctr" rotWithShape="0">
              <a:schemeClr val="bg1">
                <a:lumMod val="90000"/>
              </a:schemeClr>
            </a:outerShdw>
          </a:effectLst>
        </p:spPr>
      </p:pic>
      <p:sp>
        <p:nvSpPr>
          <p:cNvPr id="103427" name="Rectangle 3"/>
          <p:cNvSpPr>
            <a:spLocks noGrp="1" noChangeArrowheads="1"/>
          </p:cNvSpPr>
          <p:nvPr>
            <p:ph type="title"/>
          </p:nvPr>
        </p:nvSpPr>
        <p:spPr>
          <a:xfrm>
            <a:off x="420688" y="-228600"/>
            <a:ext cx="8229600" cy="1143000"/>
          </a:xfrm>
        </p:spPr>
        <p:txBody>
          <a:bodyPr/>
          <a:lstStyle/>
          <a:p>
            <a:r>
              <a:rPr lang="en-US" sz="4000" b="1" dirty="0" smtClean="0"/>
              <a:t>Devotional Reading</a:t>
            </a:r>
            <a:endParaRPr lang="en-US" sz="4000" b="1" dirty="0" smtClean="0">
              <a:ea typeface="宋体" charset="-122"/>
            </a:endParaRPr>
          </a:p>
        </p:txBody>
      </p:sp>
      <p:sp>
        <p:nvSpPr>
          <p:cNvPr id="103428" name="Rectangle 4"/>
          <p:cNvSpPr>
            <a:spLocks noGrp="1" noChangeArrowheads="1"/>
          </p:cNvSpPr>
          <p:nvPr>
            <p:ph idx="1"/>
          </p:nvPr>
        </p:nvSpPr>
        <p:spPr>
          <a:xfrm>
            <a:off x="609600" y="845472"/>
            <a:ext cx="8534400" cy="4978400"/>
          </a:xfrm>
        </p:spPr>
        <p:txBody>
          <a:bodyPr/>
          <a:lstStyle/>
          <a:p>
            <a:pPr>
              <a:lnSpc>
                <a:spcPct val="90000"/>
              </a:lnSpc>
              <a:buNone/>
            </a:pPr>
            <a:r>
              <a:rPr lang="en-US" dirty="0" smtClean="0">
                <a:latin typeface="Bernard MT Condensed" pitchFamily="18" charset="0"/>
              </a:rPr>
              <a:t>Kaleidoscope Bible Study Process: Mutual Invitation</a:t>
            </a:r>
          </a:p>
          <a:p>
            <a:pPr>
              <a:lnSpc>
                <a:spcPct val="90000"/>
              </a:lnSpc>
              <a:buNone/>
            </a:pPr>
            <a:r>
              <a:rPr lang="en-US" dirty="0" smtClean="0">
                <a:latin typeface="Bernard MT Condensed" pitchFamily="18" charset="0"/>
              </a:rPr>
              <a:t>        (No-Prep Bible Study Method)</a:t>
            </a:r>
          </a:p>
        </p:txBody>
      </p:sp>
      <p:pic>
        <p:nvPicPr>
          <p:cNvPr id="5" name="Picture 4" descr="Leslie Orsi.jpg"/>
          <p:cNvPicPr>
            <a:picLocks noChangeAspect="1"/>
          </p:cNvPicPr>
          <p:nvPr/>
        </p:nvPicPr>
        <p:blipFill>
          <a:blip r:embed="rId3" cstate="print"/>
          <a:srcRect b="16939"/>
          <a:stretch>
            <a:fillRect/>
          </a:stretch>
        </p:blipFill>
        <p:spPr>
          <a:xfrm>
            <a:off x="5975637" y="3429000"/>
            <a:ext cx="3102101" cy="338183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600200" y="2286001"/>
            <a:ext cx="5257800" cy="3170099"/>
          </a:xfrm>
          <a:prstGeom prst="rect">
            <a:avLst/>
          </a:prstGeom>
        </p:spPr>
        <p:txBody>
          <a:bodyPr wrap="square">
            <a:spAutoFit/>
          </a:bodyPr>
          <a:lstStyle/>
          <a:p>
            <a:r>
              <a:rPr lang="en-US" sz="4000" u="sng" dirty="0" smtClean="0">
                <a:hlinkClick r:id="rId4"/>
              </a:rPr>
              <a:t>http://216.104.171.229/ki/bible-study_process.html</a:t>
            </a:r>
            <a:endParaRPr lang="en-US" sz="4000" u="sng" dirty="0" smtClean="0"/>
          </a:p>
          <a:p>
            <a:endParaRPr lang="en-US" sz="4000" u="sng" dirty="0" smtClean="0"/>
          </a:p>
          <a:p>
            <a:r>
              <a:rPr lang="en-US" sz="4000" dirty="0" smtClean="0"/>
              <a:t>See handout.</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2" descr="bof_video_opening"/>
          <p:cNvPicPr>
            <a:picLocks noChangeAspect="1" noChangeArrowheads="1"/>
          </p:cNvPicPr>
          <p:nvPr/>
        </p:nvPicPr>
        <p:blipFill>
          <a:blip r:embed="rId2" cstate="print"/>
          <a:srcRect/>
          <a:stretch>
            <a:fillRect/>
          </a:stretch>
        </p:blipFill>
        <p:spPr bwMode="auto">
          <a:xfrm>
            <a:off x="157163" y="1524000"/>
            <a:ext cx="3749675" cy="5181600"/>
          </a:xfrm>
          <a:prstGeom prst="rect">
            <a:avLst/>
          </a:prstGeom>
          <a:solidFill>
            <a:schemeClr val="accent1">
              <a:alpha val="37000"/>
            </a:schemeClr>
          </a:solidFill>
          <a:effectLst>
            <a:outerShdw blurRad="50800" dist="50800" dir="5400000" algn="ctr" rotWithShape="0">
              <a:schemeClr val="bg1">
                <a:lumMod val="90000"/>
              </a:schemeClr>
            </a:outerShdw>
          </a:effectLst>
        </p:spPr>
      </p:pic>
      <p:sp>
        <p:nvSpPr>
          <p:cNvPr id="103427" name="Rectangle 3"/>
          <p:cNvSpPr>
            <a:spLocks noGrp="1" noChangeArrowheads="1"/>
          </p:cNvSpPr>
          <p:nvPr>
            <p:ph type="title"/>
          </p:nvPr>
        </p:nvSpPr>
        <p:spPr>
          <a:xfrm>
            <a:off x="420688" y="-228600"/>
            <a:ext cx="8229600" cy="1143000"/>
          </a:xfrm>
        </p:spPr>
        <p:txBody>
          <a:bodyPr/>
          <a:lstStyle/>
          <a:p>
            <a:r>
              <a:rPr lang="en-US" sz="4000" b="1" dirty="0" smtClean="0"/>
              <a:t>Devotional Reading</a:t>
            </a:r>
            <a:endParaRPr lang="en-US" sz="4000" b="1" dirty="0" smtClean="0">
              <a:ea typeface="宋体" charset="-122"/>
            </a:endParaRPr>
          </a:p>
        </p:txBody>
      </p:sp>
      <p:sp>
        <p:nvSpPr>
          <p:cNvPr id="103428" name="Rectangle 4"/>
          <p:cNvSpPr>
            <a:spLocks noGrp="1" noChangeArrowheads="1"/>
          </p:cNvSpPr>
          <p:nvPr>
            <p:ph idx="1"/>
          </p:nvPr>
        </p:nvSpPr>
        <p:spPr>
          <a:xfrm>
            <a:off x="943428" y="845472"/>
            <a:ext cx="8200572" cy="4978400"/>
          </a:xfrm>
        </p:spPr>
        <p:txBody>
          <a:bodyPr/>
          <a:lstStyle/>
          <a:p>
            <a:pPr>
              <a:lnSpc>
                <a:spcPct val="90000"/>
              </a:lnSpc>
              <a:buNone/>
            </a:pPr>
            <a:r>
              <a:rPr lang="en-US" altLang="zh-CN" dirty="0" smtClean="0">
                <a:latin typeface="Bernard MT Condensed" pitchFamily="18" charset="0"/>
                <a:ea typeface="宋体" charset="-122"/>
              </a:rPr>
              <a:t>Various </a:t>
            </a:r>
            <a:r>
              <a:rPr lang="en-US" altLang="zh-CN" dirty="0" err="1" smtClean="0">
                <a:latin typeface="Bernard MT Condensed" pitchFamily="18" charset="0"/>
                <a:ea typeface="宋体" charset="-122"/>
              </a:rPr>
              <a:t>Catechumenate</a:t>
            </a:r>
            <a:r>
              <a:rPr lang="en-US" altLang="zh-CN" dirty="0" smtClean="0">
                <a:latin typeface="Bernard MT Condensed" pitchFamily="18" charset="0"/>
                <a:ea typeface="宋体" charset="-122"/>
              </a:rPr>
              <a:t> Bible Study Methods</a:t>
            </a:r>
          </a:p>
        </p:txBody>
      </p:sp>
      <p:pic>
        <p:nvPicPr>
          <p:cNvPr id="5" name="Picture 4" descr="Leslie Orsi.jpg"/>
          <p:cNvPicPr>
            <a:picLocks noChangeAspect="1"/>
          </p:cNvPicPr>
          <p:nvPr/>
        </p:nvPicPr>
        <p:blipFill>
          <a:blip r:embed="rId3" cstate="print"/>
          <a:srcRect b="16939"/>
          <a:stretch>
            <a:fillRect/>
          </a:stretch>
        </p:blipFill>
        <p:spPr>
          <a:xfrm>
            <a:off x="5975637" y="3429000"/>
            <a:ext cx="3102101" cy="338183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600200" y="1600201"/>
            <a:ext cx="5257800" cy="4062651"/>
          </a:xfrm>
          <a:prstGeom prst="rect">
            <a:avLst/>
          </a:prstGeom>
        </p:spPr>
        <p:txBody>
          <a:bodyPr wrap="square">
            <a:spAutoFit/>
          </a:bodyPr>
          <a:lstStyle/>
          <a:p>
            <a:r>
              <a:rPr lang="en-US" sz="4000" dirty="0" smtClean="0">
                <a:hlinkClick r:id="rId4"/>
              </a:rPr>
              <a:t>http://www.sclutheran.org/Committees/Bible%20Study%20Methods.doc</a:t>
            </a:r>
            <a:endParaRPr lang="en-US" sz="4000" dirty="0" smtClean="0"/>
          </a:p>
          <a:p>
            <a:endParaRPr lang="en-US" sz="4000" dirty="0" smtClean="0"/>
          </a:p>
          <a:p>
            <a:r>
              <a:rPr lang="en-US" sz="4000" dirty="0" smtClean="0"/>
              <a:t>See handout.</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2" descr="bof_video_opening"/>
          <p:cNvPicPr>
            <a:picLocks noChangeAspect="1" noChangeArrowheads="1"/>
          </p:cNvPicPr>
          <p:nvPr/>
        </p:nvPicPr>
        <p:blipFill>
          <a:blip r:embed="rId2" cstate="print"/>
          <a:srcRect/>
          <a:stretch>
            <a:fillRect/>
          </a:stretch>
        </p:blipFill>
        <p:spPr bwMode="auto">
          <a:xfrm>
            <a:off x="157163" y="1524000"/>
            <a:ext cx="3749675" cy="5181600"/>
          </a:xfrm>
          <a:prstGeom prst="rect">
            <a:avLst/>
          </a:prstGeom>
          <a:solidFill>
            <a:schemeClr val="accent1">
              <a:alpha val="37000"/>
            </a:schemeClr>
          </a:solidFill>
          <a:effectLst>
            <a:outerShdw blurRad="50800" dist="50800" dir="5400000" algn="ctr" rotWithShape="0">
              <a:schemeClr val="bg1">
                <a:lumMod val="90000"/>
              </a:schemeClr>
            </a:outerShdw>
          </a:effectLst>
        </p:spPr>
      </p:pic>
      <p:sp>
        <p:nvSpPr>
          <p:cNvPr id="103427" name="Rectangle 3"/>
          <p:cNvSpPr>
            <a:spLocks noGrp="1" noChangeArrowheads="1"/>
          </p:cNvSpPr>
          <p:nvPr>
            <p:ph type="title"/>
          </p:nvPr>
        </p:nvSpPr>
        <p:spPr>
          <a:xfrm>
            <a:off x="420688" y="-228600"/>
            <a:ext cx="8229600" cy="1143000"/>
          </a:xfrm>
        </p:spPr>
        <p:txBody>
          <a:bodyPr/>
          <a:lstStyle/>
          <a:p>
            <a:r>
              <a:rPr lang="en-US" sz="4000" b="1" dirty="0" smtClean="0"/>
              <a:t>Devotional Reading</a:t>
            </a:r>
            <a:endParaRPr lang="en-US" sz="4000" b="1" dirty="0" smtClean="0">
              <a:ea typeface="宋体" charset="-122"/>
            </a:endParaRPr>
          </a:p>
        </p:txBody>
      </p:sp>
      <p:sp>
        <p:nvSpPr>
          <p:cNvPr id="103428" name="Rectangle 4"/>
          <p:cNvSpPr>
            <a:spLocks noGrp="1" noChangeArrowheads="1"/>
          </p:cNvSpPr>
          <p:nvPr>
            <p:ph idx="1"/>
          </p:nvPr>
        </p:nvSpPr>
        <p:spPr>
          <a:xfrm>
            <a:off x="1905000" y="1676400"/>
            <a:ext cx="8200572" cy="4978400"/>
          </a:xfrm>
        </p:spPr>
        <p:txBody>
          <a:bodyPr>
            <a:normAutofit/>
          </a:bodyPr>
          <a:lstStyle/>
          <a:p>
            <a:pPr>
              <a:lnSpc>
                <a:spcPct val="90000"/>
              </a:lnSpc>
              <a:buNone/>
            </a:pPr>
            <a:r>
              <a:rPr lang="en-US" sz="8000" dirty="0" smtClean="0">
                <a:latin typeface="Bernard MT Condensed" pitchFamily="18" charset="0"/>
              </a:rPr>
              <a:t>Others??</a:t>
            </a:r>
          </a:p>
        </p:txBody>
      </p:sp>
      <p:pic>
        <p:nvPicPr>
          <p:cNvPr id="5" name="Picture 4" descr="Leslie Orsi.jpg"/>
          <p:cNvPicPr>
            <a:picLocks noChangeAspect="1"/>
          </p:cNvPicPr>
          <p:nvPr/>
        </p:nvPicPr>
        <p:blipFill>
          <a:blip r:embed="rId3" cstate="print"/>
          <a:srcRect b="16939"/>
          <a:stretch>
            <a:fillRect/>
          </a:stretch>
        </p:blipFill>
        <p:spPr>
          <a:xfrm>
            <a:off x="5975637" y="3429000"/>
            <a:ext cx="3102101" cy="33818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426" name="Picture 2" descr="bof_video_opening"/>
          <p:cNvPicPr>
            <a:picLocks noChangeAspect="1" noChangeArrowheads="1"/>
          </p:cNvPicPr>
          <p:nvPr/>
        </p:nvPicPr>
        <p:blipFill>
          <a:blip r:embed="rId3" cstate="print"/>
          <a:srcRect/>
          <a:stretch>
            <a:fillRect/>
          </a:stretch>
        </p:blipFill>
        <p:spPr bwMode="auto">
          <a:xfrm>
            <a:off x="157163" y="1524000"/>
            <a:ext cx="3749675" cy="5181600"/>
          </a:xfrm>
          <a:prstGeom prst="rect">
            <a:avLst/>
          </a:prstGeom>
          <a:noFill/>
        </p:spPr>
      </p:pic>
      <p:pic>
        <p:nvPicPr>
          <p:cNvPr id="6" name="Picture 5" descr="Emmaus 2.jpg"/>
          <p:cNvPicPr>
            <a:picLocks noChangeAspect="1"/>
          </p:cNvPicPr>
          <p:nvPr/>
        </p:nvPicPr>
        <p:blipFill>
          <a:blip r:embed="rId4" cstate="print"/>
          <a:stretch>
            <a:fillRect/>
          </a:stretch>
        </p:blipFill>
        <p:spPr>
          <a:xfrm>
            <a:off x="5636431" y="1981200"/>
            <a:ext cx="3489056" cy="3508824"/>
          </a:xfrm>
          <a:prstGeom prst="rect">
            <a:avLst/>
          </a:prstGeom>
        </p:spPr>
      </p:pic>
      <p:sp>
        <p:nvSpPr>
          <p:cNvPr id="103427" name="Rectangle 3"/>
          <p:cNvSpPr>
            <a:spLocks noGrp="1" noChangeArrowheads="1"/>
          </p:cNvSpPr>
          <p:nvPr>
            <p:ph type="title"/>
          </p:nvPr>
        </p:nvSpPr>
        <p:spPr>
          <a:xfrm>
            <a:off x="420688" y="-261252"/>
            <a:ext cx="8229600" cy="1143000"/>
          </a:xfrm>
        </p:spPr>
        <p:txBody>
          <a:bodyPr/>
          <a:lstStyle/>
          <a:p>
            <a:r>
              <a:rPr lang="en-US" sz="3600" b="1" kern="1200" dirty="0" smtClean="0">
                <a:solidFill>
                  <a:srgbClr val="0070C0"/>
                </a:solidFill>
                <a:latin typeface="+mn-lt"/>
                <a:ea typeface="+mn-ea"/>
                <a:cs typeface="+mn-cs"/>
              </a:rPr>
              <a:t>Devotional Reading</a:t>
            </a:r>
          </a:p>
        </p:txBody>
      </p:sp>
      <p:sp>
        <p:nvSpPr>
          <p:cNvPr id="103428" name="Rectangle 4"/>
          <p:cNvSpPr>
            <a:spLocks noGrp="1" noChangeArrowheads="1"/>
          </p:cNvSpPr>
          <p:nvPr>
            <p:ph type="body" idx="1"/>
          </p:nvPr>
        </p:nvSpPr>
        <p:spPr>
          <a:xfrm>
            <a:off x="1295400" y="164620"/>
            <a:ext cx="9144000" cy="6388580"/>
          </a:xfrm>
        </p:spPr>
        <p:txBody>
          <a:bodyPr>
            <a:normAutofit fontScale="77500" lnSpcReduction="20000"/>
          </a:bodyPr>
          <a:lstStyle/>
          <a:p>
            <a:pPr>
              <a:lnSpc>
                <a:spcPct val="90000"/>
              </a:lnSpc>
              <a:buNone/>
            </a:pPr>
            <a:endParaRPr lang="en-US" altLang="zh-CN" b="1" dirty="0" smtClean="0">
              <a:ea typeface="宋体" charset="-122"/>
            </a:endParaRPr>
          </a:p>
          <a:p>
            <a:pPr>
              <a:lnSpc>
                <a:spcPct val="90000"/>
              </a:lnSpc>
            </a:pPr>
            <a:r>
              <a:rPr lang="en-US" altLang="zh-CN" sz="4600" b="1" dirty="0" smtClean="0">
                <a:ea typeface="宋体" charset="-122"/>
              </a:rPr>
              <a:t>What word or phrase strikes you?</a:t>
            </a:r>
          </a:p>
          <a:p>
            <a:pPr>
              <a:lnSpc>
                <a:spcPct val="90000"/>
              </a:lnSpc>
            </a:pPr>
            <a:r>
              <a:rPr lang="en-US" altLang="zh-CN" sz="4600" b="1" dirty="0" smtClean="0">
                <a:ea typeface="宋体" charset="-122"/>
              </a:rPr>
              <a:t>What images come to mind? </a:t>
            </a:r>
          </a:p>
          <a:p>
            <a:pPr>
              <a:lnSpc>
                <a:spcPct val="90000"/>
              </a:lnSpc>
            </a:pPr>
            <a:r>
              <a:rPr lang="en-US" altLang="zh-CN" sz="4600" b="1" dirty="0" smtClean="0">
                <a:ea typeface="宋体" charset="-122"/>
              </a:rPr>
              <a:t>What memories does this passage</a:t>
            </a:r>
          </a:p>
          <a:p>
            <a:pPr>
              <a:lnSpc>
                <a:spcPct val="90000"/>
              </a:lnSpc>
              <a:buNone/>
            </a:pPr>
            <a:r>
              <a:rPr lang="en-US" altLang="zh-CN" sz="4600" b="1" dirty="0" smtClean="0">
                <a:ea typeface="宋体" charset="-122"/>
              </a:rPr>
              <a:t>         stir in you? </a:t>
            </a:r>
          </a:p>
          <a:p>
            <a:pPr>
              <a:lnSpc>
                <a:spcPct val="90000"/>
              </a:lnSpc>
              <a:buNone/>
            </a:pPr>
            <a:endParaRPr lang="en-US" altLang="zh-CN" sz="4600" b="1" dirty="0" smtClean="0">
              <a:ea typeface="宋体" charset="-122"/>
            </a:endParaRPr>
          </a:p>
          <a:p>
            <a:pPr>
              <a:lnSpc>
                <a:spcPct val="90000"/>
              </a:lnSpc>
            </a:pPr>
            <a:r>
              <a:rPr lang="en-US" altLang="zh-CN" sz="4600" b="1" dirty="0" smtClean="0">
                <a:ea typeface="宋体" charset="-122"/>
              </a:rPr>
              <a:t>What delights you? </a:t>
            </a:r>
          </a:p>
          <a:p>
            <a:pPr>
              <a:lnSpc>
                <a:spcPct val="90000"/>
              </a:lnSpc>
              <a:buNone/>
            </a:pPr>
            <a:endParaRPr lang="en-US" altLang="zh-CN" sz="4600" b="1" dirty="0" smtClean="0">
              <a:ea typeface="宋体" charset="-122"/>
            </a:endParaRPr>
          </a:p>
          <a:p>
            <a:pPr>
              <a:lnSpc>
                <a:spcPct val="90000"/>
              </a:lnSpc>
            </a:pPr>
            <a:r>
              <a:rPr lang="en-US" altLang="zh-CN" sz="4600" b="1" dirty="0" smtClean="0">
                <a:ea typeface="宋体" charset="-122"/>
              </a:rPr>
              <a:t>What confuses </a:t>
            </a:r>
          </a:p>
          <a:p>
            <a:pPr>
              <a:lnSpc>
                <a:spcPct val="90000"/>
              </a:lnSpc>
              <a:buNone/>
            </a:pPr>
            <a:r>
              <a:rPr lang="en-US" altLang="zh-CN" sz="4600" b="1" dirty="0" smtClean="0">
                <a:ea typeface="宋体" charset="-122"/>
              </a:rPr>
              <a:t>       or challenges you?</a:t>
            </a:r>
          </a:p>
          <a:p>
            <a:pPr>
              <a:lnSpc>
                <a:spcPct val="90000"/>
              </a:lnSpc>
              <a:buNone/>
            </a:pPr>
            <a:r>
              <a:rPr lang="en-US" altLang="zh-CN" sz="2100" b="1" dirty="0" smtClean="0">
                <a:ea typeface="宋体" charset="-122"/>
              </a:rPr>
              <a:t> </a:t>
            </a:r>
          </a:p>
          <a:p>
            <a:pPr>
              <a:lnSpc>
                <a:spcPct val="90000"/>
              </a:lnSpc>
              <a:buNone/>
            </a:pPr>
            <a:endParaRPr lang="en-US" altLang="zh-CN" sz="4600" b="1" dirty="0" smtClean="0">
              <a:ea typeface="宋体" charset="-122"/>
            </a:endParaRPr>
          </a:p>
          <a:p>
            <a:pPr>
              <a:lnSpc>
                <a:spcPct val="90000"/>
              </a:lnSpc>
            </a:pPr>
            <a:r>
              <a:rPr lang="en-US" altLang="zh-CN" sz="4600" b="1" dirty="0" smtClean="0">
                <a:ea typeface="宋体" charset="-122"/>
              </a:rPr>
              <a:t>What is God calling us to be, do, tell?</a:t>
            </a:r>
            <a:endParaRPr lang="en-US" sz="4600" b="1" dirty="0" smtClean="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428">
                                            <p:txEl>
                                              <p:pRg st="2" end="2"/>
                                            </p:txEl>
                                          </p:spTgt>
                                        </p:tgtEl>
                                        <p:attrNameLst>
                                          <p:attrName>style.visibility</p:attrName>
                                        </p:attrNameLst>
                                      </p:cBhvr>
                                      <p:to>
                                        <p:strVal val="visible"/>
                                      </p:to>
                                    </p:set>
                                    <p:animEffect transition="in" filter="box(in)">
                                      <p:cBhvr>
                                        <p:cTn id="7" dur="500"/>
                                        <p:tgtEl>
                                          <p:spTgt spid="10342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3428">
                                            <p:txEl>
                                              <p:pRg st="3" end="3"/>
                                            </p:txEl>
                                          </p:spTgt>
                                        </p:tgtEl>
                                        <p:attrNameLst>
                                          <p:attrName>style.visibility</p:attrName>
                                        </p:attrNameLst>
                                      </p:cBhvr>
                                      <p:to>
                                        <p:strVal val="visible"/>
                                      </p:to>
                                    </p:set>
                                    <p:animEffect transition="in" filter="box(in)">
                                      <p:cBhvr>
                                        <p:cTn id="12" dur="500"/>
                                        <p:tgtEl>
                                          <p:spTgt spid="103428">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3428">
                                            <p:txEl>
                                              <p:pRg st="4" end="4"/>
                                            </p:txEl>
                                          </p:spTgt>
                                        </p:tgtEl>
                                        <p:attrNameLst>
                                          <p:attrName>style.visibility</p:attrName>
                                        </p:attrNameLst>
                                      </p:cBhvr>
                                      <p:to>
                                        <p:strVal val="visible"/>
                                      </p:to>
                                    </p:set>
                                    <p:animEffect transition="in" filter="box(in)">
                                      <p:cBhvr>
                                        <p:cTn id="15" dur="500"/>
                                        <p:tgtEl>
                                          <p:spTgt spid="103428">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3428">
                                            <p:txEl>
                                              <p:pRg st="6" end="6"/>
                                            </p:txEl>
                                          </p:spTgt>
                                        </p:tgtEl>
                                        <p:attrNameLst>
                                          <p:attrName>style.visibility</p:attrName>
                                        </p:attrNameLst>
                                      </p:cBhvr>
                                      <p:to>
                                        <p:strVal val="visible"/>
                                      </p:to>
                                    </p:set>
                                    <p:animEffect transition="in" filter="box(in)">
                                      <p:cBhvr>
                                        <p:cTn id="20" dur="500"/>
                                        <p:tgtEl>
                                          <p:spTgt spid="103428">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3428">
                                            <p:txEl>
                                              <p:pRg st="8" end="8"/>
                                            </p:txEl>
                                          </p:spTgt>
                                        </p:tgtEl>
                                        <p:attrNameLst>
                                          <p:attrName>style.visibility</p:attrName>
                                        </p:attrNameLst>
                                      </p:cBhvr>
                                      <p:to>
                                        <p:strVal val="visible"/>
                                      </p:to>
                                    </p:set>
                                    <p:animEffect transition="in" filter="blinds(horizontal)">
                                      <p:cBhvr>
                                        <p:cTn id="25" dur="500"/>
                                        <p:tgtEl>
                                          <p:spTgt spid="103428">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03428">
                                            <p:txEl>
                                              <p:pRg st="9" end="9"/>
                                            </p:txEl>
                                          </p:spTgt>
                                        </p:tgtEl>
                                        <p:attrNameLst>
                                          <p:attrName>style.visibility</p:attrName>
                                        </p:attrNameLst>
                                      </p:cBhvr>
                                      <p:to>
                                        <p:strVal val="visible"/>
                                      </p:to>
                                    </p:set>
                                    <p:animEffect transition="in" filter="blinds(horizontal)">
                                      <p:cBhvr>
                                        <p:cTn id="28" dur="500"/>
                                        <p:tgtEl>
                                          <p:spTgt spid="103428">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3428">
                                            <p:txEl>
                                              <p:pRg st="12" end="12"/>
                                            </p:txEl>
                                          </p:spTgt>
                                        </p:tgtEl>
                                        <p:attrNameLst>
                                          <p:attrName>style.visibility</p:attrName>
                                        </p:attrNameLst>
                                      </p:cBhvr>
                                      <p:to>
                                        <p:strVal val="visible"/>
                                      </p:to>
                                    </p:set>
                                    <p:animEffect transition="in" filter="blinds(horizontal)">
                                      <p:cBhvr>
                                        <p:cTn id="33" dur="500"/>
                                        <p:tgtEl>
                                          <p:spTgt spid="10342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637</Words>
  <Application>Microsoft Office PowerPoint</Application>
  <PresentationFormat>On-screen Show (4:3)</PresentationFormat>
  <Paragraphs>87</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Teaching and Learning the Bible With Adults: Devotional Reading</vt:lpstr>
      <vt:lpstr>Slide 2</vt:lpstr>
      <vt:lpstr>Devotional Reading</vt:lpstr>
      <vt:lpstr>Devotional Reading</vt:lpstr>
      <vt:lpstr>Devotional Reading</vt:lpstr>
      <vt:lpstr>Devotional Reading</vt:lpstr>
      <vt:lpstr>Devotional Reading</vt:lpstr>
      <vt:lpstr>Devotional Reading</vt:lpstr>
      <vt:lpstr>Devotional Reading</vt:lpstr>
      <vt:lpstr>Devotional Reading</vt:lpstr>
      <vt:lpstr>Slide 11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and Learning the Bible With Adults: Challenges and Visions </dc:title>
  <dc:creator>Diane Jacobson</dc:creator>
  <cp:lastModifiedBy>Diane Jacobson</cp:lastModifiedBy>
  <cp:revision>19</cp:revision>
  <dcterms:created xsi:type="dcterms:W3CDTF">2010-02-23T01:06:01Z</dcterms:created>
  <dcterms:modified xsi:type="dcterms:W3CDTF">2010-02-23T18:11:19Z</dcterms:modified>
</cp:coreProperties>
</file>